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672" r:id="rId3"/>
    <p:sldMasterId id="2147483685" r:id="rId4"/>
  </p:sldMasterIdLst>
  <p:notesMasterIdLst>
    <p:notesMasterId r:id="rId35"/>
  </p:notesMasterIdLst>
  <p:handoutMasterIdLst>
    <p:handoutMasterId r:id="rId36"/>
  </p:handoutMasterIdLst>
  <p:sldIdLst>
    <p:sldId id="257" r:id="rId5"/>
    <p:sldId id="287" r:id="rId6"/>
    <p:sldId id="289" r:id="rId7"/>
    <p:sldId id="276" r:id="rId8"/>
    <p:sldId id="279" r:id="rId9"/>
    <p:sldId id="277" r:id="rId10"/>
    <p:sldId id="261" r:id="rId11"/>
    <p:sldId id="278" r:id="rId12"/>
    <p:sldId id="280" r:id="rId13"/>
    <p:sldId id="262" r:id="rId14"/>
    <p:sldId id="285" r:id="rId15"/>
    <p:sldId id="281" r:id="rId16"/>
    <p:sldId id="282" r:id="rId17"/>
    <p:sldId id="283" r:id="rId18"/>
    <p:sldId id="284" r:id="rId19"/>
    <p:sldId id="286" r:id="rId20"/>
    <p:sldId id="288" r:id="rId21"/>
    <p:sldId id="270" r:id="rId22"/>
    <p:sldId id="263" r:id="rId23"/>
    <p:sldId id="272" r:id="rId24"/>
    <p:sldId id="269" r:id="rId25"/>
    <p:sldId id="274" r:id="rId26"/>
    <p:sldId id="271" r:id="rId27"/>
    <p:sldId id="275" r:id="rId28"/>
    <p:sldId id="273" r:id="rId29"/>
    <p:sldId id="264" r:id="rId30"/>
    <p:sldId id="267" r:id="rId31"/>
    <p:sldId id="268" r:id="rId32"/>
    <p:sldId id="290" r:id="rId33"/>
    <p:sldId id="291" r:id="rId3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2424" autoAdjust="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502359-E29E-4A2D-ACAC-4DCAC351BAD4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AE76108-91FB-44D8-8A89-B8E208F7E5CA}">
      <dgm:prSet phldrT="[Text]" custT="1"/>
      <dgm:spPr/>
      <dgm:t>
        <a:bodyPr/>
        <a:lstStyle/>
        <a:p>
          <a:pPr algn="ctr" defTabSz="457200">
            <a:buNone/>
          </a:pPr>
          <a:r>
            <a:rPr lang="es-ES" sz="2200" noProof="0" dirty="0" smtClean="0"/>
            <a:t>Pablo Araya</a:t>
          </a:r>
          <a:endParaRPr lang="es-ES" sz="2200" noProof="0" dirty="0"/>
        </a:p>
      </dgm:t>
    </dgm:pt>
    <dgm:pt modelId="{FB6FE0FF-6322-4547-93AB-8311BC623C08}" type="parTrans" cxnId="{14EE8AC3-0110-4526-90CC-06B68394D9E2}">
      <dgm:prSet/>
      <dgm:spPr/>
      <dgm:t>
        <a:bodyPr/>
        <a:lstStyle/>
        <a:p>
          <a:endParaRPr lang="en-US"/>
        </a:p>
      </dgm:t>
    </dgm:pt>
    <dgm:pt modelId="{0D0D4CAD-4648-4F86-96D2-249E348C9951}" type="sibTrans" cxnId="{14EE8AC3-0110-4526-90CC-06B68394D9E2}">
      <dgm:prSet/>
      <dgm:spPr/>
      <dgm:t>
        <a:bodyPr/>
        <a:lstStyle/>
        <a:p>
          <a:endParaRPr lang="en-US"/>
        </a:p>
      </dgm:t>
    </dgm:pt>
    <dgm:pt modelId="{5F5A6335-6630-4D71-8A8D-82747DBEDD02}" type="asst">
      <dgm:prSet phldrT="[Text]" custT="1"/>
      <dgm:spPr/>
      <dgm:t>
        <a:bodyPr/>
        <a:lstStyle/>
        <a:p>
          <a:pPr algn="ctr" defTabSz="457200">
            <a:buNone/>
          </a:pPr>
          <a:r>
            <a:rPr lang="es-ES" sz="2200" spc="-30" baseline="0" noProof="0" dirty="0" err="1" smtClean="0"/>
            <a:t>Adelio</a:t>
          </a:r>
          <a:r>
            <a:rPr lang="es-ES" sz="2200" spc="-30" baseline="0" noProof="0" dirty="0" smtClean="0"/>
            <a:t> </a:t>
          </a:r>
          <a:r>
            <a:rPr lang="es-ES" sz="2200" spc="-30" baseline="0" noProof="0" dirty="0" err="1" smtClean="0"/>
            <a:t>Misseroni</a:t>
          </a:r>
          <a:endParaRPr lang="es-ES" sz="2200" spc="-30" baseline="0" noProof="0" dirty="0" smtClean="0"/>
        </a:p>
        <a:p>
          <a:pPr algn="ctr" defTabSz="457200">
            <a:buNone/>
          </a:pPr>
          <a:r>
            <a:rPr lang="es-ES" sz="2200" spc="-30" baseline="0" noProof="0" dirty="0" smtClean="0"/>
            <a:t>Legal</a:t>
          </a:r>
          <a:endParaRPr lang="es-ES" sz="2200" spc="-30" baseline="0" noProof="0" dirty="0"/>
        </a:p>
      </dgm:t>
    </dgm:pt>
    <dgm:pt modelId="{1D68A030-C6F3-413B-8622-5590D9ED1D15}" type="parTrans" cxnId="{D9315502-9429-4195-A4A9-CF2CAF046280}">
      <dgm:prSet/>
      <dgm:spPr/>
      <dgm:t>
        <a:bodyPr/>
        <a:lstStyle/>
        <a:p>
          <a:endParaRPr lang="en-US"/>
        </a:p>
      </dgm:t>
    </dgm:pt>
    <dgm:pt modelId="{A1EBADD5-FED1-449B-BA17-8D2135A730AD}" type="sibTrans" cxnId="{D9315502-9429-4195-A4A9-CF2CAF046280}">
      <dgm:prSet/>
      <dgm:spPr/>
      <dgm:t>
        <a:bodyPr/>
        <a:lstStyle/>
        <a:p>
          <a:endParaRPr lang="en-US"/>
        </a:p>
      </dgm:t>
    </dgm:pt>
    <dgm:pt modelId="{9C3EAEEF-C270-4551-B717-002B7258BE62}" type="asst">
      <dgm:prSet phldrT="[Text]" custT="1"/>
      <dgm:spPr/>
      <dgm:t>
        <a:bodyPr/>
        <a:lstStyle/>
        <a:p>
          <a:pPr algn="ctr" defTabSz="457200">
            <a:buNone/>
          </a:pPr>
          <a:r>
            <a:rPr lang="es-ES" sz="2200" spc="-30" baseline="0" noProof="0" dirty="0" smtClean="0"/>
            <a:t>José Miguel </a:t>
          </a:r>
          <a:r>
            <a:rPr lang="es-ES" sz="2200" spc="-30" baseline="0" noProof="0" dirty="0" err="1" smtClean="0"/>
            <a:t>Bettancourt</a:t>
          </a:r>
          <a:r>
            <a:rPr lang="es-ES" sz="2200" spc="-30" baseline="0" noProof="0" dirty="0" smtClean="0"/>
            <a:t> Comercial</a:t>
          </a:r>
          <a:endParaRPr lang="es-ES" sz="2200" spc="-30" baseline="0" noProof="0" dirty="0"/>
        </a:p>
      </dgm:t>
    </dgm:pt>
    <dgm:pt modelId="{18F7FD5D-1C01-4166-B0F4-682A0F50265B}" type="parTrans" cxnId="{F30018D1-4F3C-437E-8231-28A174D21A74}">
      <dgm:prSet/>
      <dgm:spPr/>
      <dgm:t>
        <a:bodyPr/>
        <a:lstStyle/>
        <a:p>
          <a:endParaRPr lang="en-US"/>
        </a:p>
      </dgm:t>
    </dgm:pt>
    <dgm:pt modelId="{6FBDC2F0-6216-4109-A300-07D6F209AA66}" type="sibTrans" cxnId="{F30018D1-4F3C-437E-8231-28A174D21A74}">
      <dgm:prSet/>
      <dgm:spPr/>
      <dgm:t>
        <a:bodyPr/>
        <a:lstStyle/>
        <a:p>
          <a:endParaRPr lang="en-US"/>
        </a:p>
      </dgm:t>
    </dgm:pt>
    <dgm:pt modelId="{2866B383-62A2-4912-AC9F-124B2D3AECA7}" type="asst">
      <dgm:prSet phldrT="[Text]" custT="1"/>
      <dgm:spPr/>
      <dgm:t>
        <a:bodyPr/>
        <a:lstStyle/>
        <a:p>
          <a:pPr algn="ctr" defTabSz="457200">
            <a:buNone/>
          </a:pPr>
          <a:r>
            <a:rPr lang="es-ES" sz="2200" spc="-30" baseline="0" noProof="0" dirty="0" smtClean="0"/>
            <a:t>Fernando </a:t>
          </a:r>
          <a:r>
            <a:rPr lang="es-ES" sz="2200" spc="-30" baseline="0" noProof="0" dirty="0" err="1" smtClean="0"/>
            <a:t>Ureta</a:t>
          </a:r>
          <a:endParaRPr lang="es-ES" sz="2200" spc="-30" baseline="0" noProof="0" dirty="0" smtClean="0"/>
        </a:p>
        <a:p>
          <a:pPr algn="ctr" defTabSz="457200">
            <a:buNone/>
          </a:pPr>
          <a:r>
            <a:rPr lang="es-ES" sz="2200" spc="-30" baseline="0" noProof="0" dirty="0" smtClean="0"/>
            <a:t>Legal</a:t>
          </a:r>
          <a:endParaRPr lang="es-ES" sz="2200" spc="-30" baseline="0" noProof="0" dirty="0"/>
        </a:p>
      </dgm:t>
    </dgm:pt>
    <dgm:pt modelId="{A570EF85-1F31-4BF3-8CA6-365F0F21A542}" type="parTrans" cxnId="{19C324B7-6145-40F5-B47C-9DE86921A49F}">
      <dgm:prSet/>
      <dgm:spPr/>
      <dgm:t>
        <a:bodyPr/>
        <a:lstStyle/>
        <a:p>
          <a:endParaRPr lang="en-US"/>
        </a:p>
      </dgm:t>
    </dgm:pt>
    <dgm:pt modelId="{B5E336F6-EFD2-4469-B712-F16F31580230}" type="sibTrans" cxnId="{19C324B7-6145-40F5-B47C-9DE86921A49F}">
      <dgm:prSet/>
      <dgm:spPr/>
      <dgm:t>
        <a:bodyPr/>
        <a:lstStyle/>
        <a:p>
          <a:endParaRPr lang="en-US"/>
        </a:p>
      </dgm:t>
    </dgm:pt>
    <dgm:pt modelId="{DE1351FC-366C-4273-A111-DC947E8A830B}" type="asst">
      <dgm:prSet phldrT="[Text]" custT="1"/>
      <dgm:spPr/>
      <dgm:t>
        <a:bodyPr/>
        <a:lstStyle/>
        <a:p>
          <a:pPr algn="ctr" defTabSz="457200">
            <a:buNone/>
          </a:pPr>
          <a:r>
            <a:rPr lang="es-ES" sz="2200" spc="-30" baseline="0" noProof="0" dirty="0" smtClean="0"/>
            <a:t> Comunicaciones</a:t>
          </a:r>
          <a:endParaRPr lang="es-ES" sz="2200" spc="-30" baseline="0" noProof="0" dirty="0"/>
        </a:p>
      </dgm:t>
    </dgm:pt>
    <dgm:pt modelId="{6D4DE3A9-598B-4441-BDA6-9B286F8B9ADD}" type="parTrans" cxnId="{F2A4967A-5CC5-45A9-A79B-0C19430F09B4}">
      <dgm:prSet/>
      <dgm:spPr/>
      <dgm:t>
        <a:bodyPr/>
        <a:lstStyle/>
        <a:p>
          <a:endParaRPr lang="en-US"/>
        </a:p>
      </dgm:t>
    </dgm:pt>
    <dgm:pt modelId="{DDEB2D0A-9FE5-451E-BE3B-C958B117F53A}" type="sibTrans" cxnId="{F2A4967A-5CC5-45A9-A79B-0C19430F09B4}">
      <dgm:prSet/>
      <dgm:spPr/>
      <dgm:t>
        <a:bodyPr/>
        <a:lstStyle/>
        <a:p>
          <a:endParaRPr lang="en-US"/>
        </a:p>
      </dgm:t>
    </dgm:pt>
    <dgm:pt modelId="{C090A8F0-5230-4E6C-A0E9-6959D7DC2D1A}" type="asst">
      <dgm:prSet phldrT="[Text]" custT="1"/>
      <dgm:spPr/>
      <dgm:t>
        <a:bodyPr/>
        <a:lstStyle/>
        <a:p>
          <a:pPr algn="ctr" defTabSz="457200">
            <a:buNone/>
          </a:pPr>
          <a:r>
            <a:rPr lang="es-ES" sz="2200" spc="-30" baseline="0" noProof="0" dirty="0" smtClean="0"/>
            <a:t>Juan Cataldo</a:t>
          </a:r>
        </a:p>
        <a:p>
          <a:pPr algn="ctr" defTabSz="457200">
            <a:buNone/>
          </a:pPr>
          <a:r>
            <a:rPr lang="es-ES" sz="2200" spc="-30" baseline="0" noProof="0" dirty="0" smtClean="0"/>
            <a:t>Seguros</a:t>
          </a:r>
          <a:endParaRPr lang="es-ES" sz="2200" spc="-30" baseline="0" noProof="0" dirty="0"/>
        </a:p>
      </dgm:t>
    </dgm:pt>
    <dgm:pt modelId="{4D3EC4EC-3C77-46A0-81E9-A5426E8F9477}" type="parTrans" cxnId="{EAD14E24-4C12-49BB-9C7C-AE27B6BB681E}">
      <dgm:prSet/>
      <dgm:spPr/>
      <dgm:t>
        <a:bodyPr/>
        <a:lstStyle/>
        <a:p>
          <a:endParaRPr lang="en-US"/>
        </a:p>
      </dgm:t>
    </dgm:pt>
    <dgm:pt modelId="{C4D96458-F556-4F1B-8D40-6DE839F69941}" type="sibTrans" cxnId="{EAD14E24-4C12-49BB-9C7C-AE27B6BB681E}">
      <dgm:prSet/>
      <dgm:spPr/>
      <dgm:t>
        <a:bodyPr/>
        <a:lstStyle/>
        <a:p>
          <a:endParaRPr lang="en-US"/>
        </a:p>
      </dgm:t>
    </dgm:pt>
    <dgm:pt modelId="{24BE58B0-E455-4498-9ABD-FB91A86DAEB4}" type="asst">
      <dgm:prSet phldrT="[Text]" custT="1"/>
      <dgm:spPr/>
      <dgm:t>
        <a:bodyPr/>
        <a:lstStyle/>
        <a:p>
          <a:pPr algn="ctr" defTabSz="457200">
            <a:buNone/>
          </a:pPr>
          <a:r>
            <a:rPr lang="es-ES" sz="2200" spc="-30" baseline="0" noProof="0" dirty="0" smtClean="0"/>
            <a:t>Nelson Díaz</a:t>
          </a:r>
        </a:p>
        <a:p>
          <a:pPr algn="ctr" defTabSz="457200">
            <a:buNone/>
          </a:pPr>
          <a:r>
            <a:rPr lang="es-ES" sz="2200" spc="-30" baseline="0" noProof="0" dirty="0" smtClean="0"/>
            <a:t>Solidaridad </a:t>
          </a:r>
          <a:endParaRPr lang="es-ES" sz="2200" spc="-30" baseline="0" noProof="0" dirty="0"/>
        </a:p>
      </dgm:t>
    </dgm:pt>
    <dgm:pt modelId="{2E165D0A-6580-4617-BC8B-4CF288B94908}" type="parTrans" cxnId="{1E0C22A1-98D7-4BF6-9C31-3FEE71245D28}">
      <dgm:prSet/>
      <dgm:spPr/>
      <dgm:t>
        <a:bodyPr/>
        <a:lstStyle/>
        <a:p>
          <a:endParaRPr lang="en-US"/>
        </a:p>
      </dgm:t>
    </dgm:pt>
    <dgm:pt modelId="{9351FF79-9D11-4376-9C71-5A63D54FD4DA}" type="sibTrans" cxnId="{1E0C22A1-98D7-4BF6-9C31-3FEE71245D28}">
      <dgm:prSet/>
      <dgm:spPr/>
      <dgm:t>
        <a:bodyPr/>
        <a:lstStyle/>
        <a:p>
          <a:endParaRPr lang="en-US"/>
        </a:p>
      </dgm:t>
    </dgm:pt>
    <dgm:pt modelId="{24932D62-51B8-4D71-A5FA-4BD57552139C}" type="pres">
      <dgm:prSet presAssocID="{78502359-E29E-4A2D-ACAC-4DCAC351BA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3487077-536E-4911-8464-54721A48DE05}" type="pres">
      <dgm:prSet presAssocID="{1AE76108-91FB-44D8-8A89-B8E208F7E5CA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42D541C-5030-4F91-A070-844941CA9444}" type="pres">
      <dgm:prSet presAssocID="{1AE76108-91FB-44D8-8A89-B8E208F7E5CA}" presName="rootComposite1" presStyleCnt="0"/>
      <dgm:spPr/>
      <dgm:t>
        <a:bodyPr/>
        <a:lstStyle/>
        <a:p>
          <a:endParaRPr lang="en-US"/>
        </a:p>
      </dgm:t>
    </dgm:pt>
    <dgm:pt modelId="{B4F9536A-212F-4EE6-8E36-1F7330E5587D}" type="pres">
      <dgm:prSet presAssocID="{1AE76108-91FB-44D8-8A89-B8E208F7E5CA}" presName="rootText1" presStyleLbl="node0" presStyleIdx="0" presStyleCnt="1" custScaleX="139850" custScaleY="885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EA89FA-F4C3-4343-B0EA-03CE8E80571B}" type="pres">
      <dgm:prSet presAssocID="{1AE76108-91FB-44D8-8A89-B8E208F7E5C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1F0577B-7768-4685-A52C-86010901C5D7}" type="pres">
      <dgm:prSet presAssocID="{1AE76108-91FB-44D8-8A89-B8E208F7E5CA}" presName="hierChild2" presStyleCnt="0"/>
      <dgm:spPr/>
      <dgm:t>
        <a:bodyPr/>
        <a:lstStyle/>
        <a:p>
          <a:endParaRPr lang="en-US"/>
        </a:p>
      </dgm:t>
    </dgm:pt>
    <dgm:pt modelId="{53425F9F-A766-4F4F-BE7E-8967A57E25F5}" type="pres">
      <dgm:prSet presAssocID="{1AE76108-91FB-44D8-8A89-B8E208F7E5CA}" presName="hierChild3" presStyleCnt="0"/>
      <dgm:spPr/>
      <dgm:t>
        <a:bodyPr/>
        <a:lstStyle/>
        <a:p>
          <a:endParaRPr lang="en-US"/>
        </a:p>
      </dgm:t>
    </dgm:pt>
    <dgm:pt modelId="{68C4EFF2-445F-4267-8276-3476572E2322}" type="pres">
      <dgm:prSet presAssocID="{1D68A030-C6F3-413B-8622-5590D9ED1D15}" presName="Name111" presStyleLbl="parChTrans1D2" presStyleIdx="0" presStyleCnt="2"/>
      <dgm:spPr/>
      <dgm:t>
        <a:bodyPr/>
        <a:lstStyle/>
        <a:p>
          <a:endParaRPr lang="en-US"/>
        </a:p>
      </dgm:t>
    </dgm:pt>
    <dgm:pt modelId="{AF728B47-EBAB-4EC6-904A-07F266E4DACA}" type="pres">
      <dgm:prSet presAssocID="{5F5A6335-6630-4D71-8A8D-82747DBEDD02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D5351A4-1354-47FA-ABA6-EE4079D952E3}" type="pres">
      <dgm:prSet presAssocID="{5F5A6335-6630-4D71-8A8D-82747DBEDD02}" presName="rootComposite3" presStyleCnt="0"/>
      <dgm:spPr/>
      <dgm:t>
        <a:bodyPr/>
        <a:lstStyle/>
        <a:p>
          <a:endParaRPr lang="en-US"/>
        </a:p>
      </dgm:t>
    </dgm:pt>
    <dgm:pt modelId="{940E95D1-7142-4E02-A0BE-B91C30369A64}" type="pres">
      <dgm:prSet presAssocID="{5F5A6335-6630-4D71-8A8D-82747DBEDD02}" presName="rootText3" presStyleLbl="asst1" presStyleIdx="0" presStyleCnt="6" custScaleX="124268" custScaleY="97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9A1E52-B498-4A1B-BE2F-B7CEA92EF782}" type="pres">
      <dgm:prSet presAssocID="{5F5A6335-6630-4D71-8A8D-82747DBEDD02}" presName="rootConnector3" presStyleLbl="asst1" presStyleIdx="0" presStyleCnt="6"/>
      <dgm:spPr/>
      <dgm:t>
        <a:bodyPr/>
        <a:lstStyle/>
        <a:p>
          <a:endParaRPr lang="en-US"/>
        </a:p>
      </dgm:t>
    </dgm:pt>
    <dgm:pt modelId="{CE1341E2-B64C-4A42-99B7-9AEFFD1FC2CF}" type="pres">
      <dgm:prSet presAssocID="{5F5A6335-6630-4D71-8A8D-82747DBEDD02}" presName="hierChild6" presStyleCnt="0"/>
      <dgm:spPr/>
      <dgm:t>
        <a:bodyPr/>
        <a:lstStyle/>
        <a:p>
          <a:endParaRPr lang="en-US"/>
        </a:p>
      </dgm:t>
    </dgm:pt>
    <dgm:pt modelId="{7E8C11CE-7313-4CE8-8C3E-C45393A9B8EC}" type="pres">
      <dgm:prSet presAssocID="{5F5A6335-6630-4D71-8A8D-82747DBEDD02}" presName="hierChild7" presStyleCnt="0"/>
      <dgm:spPr/>
      <dgm:t>
        <a:bodyPr/>
        <a:lstStyle/>
        <a:p>
          <a:endParaRPr lang="en-US"/>
        </a:p>
      </dgm:t>
    </dgm:pt>
    <dgm:pt modelId="{BDC0F990-141B-4ABC-8E09-EA478ED95FD5}" type="pres">
      <dgm:prSet presAssocID="{4D3EC4EC-3C77-46A0-81E9-A5426E8F9477}" presName="Name111" presStyleLbl="parChTrans1D3" presStyleIdx="0" presStyleCnt="4"/>
      <dgm:spPr/>
      <dgm:t>
        <a:bodyPr/>
        <a:lstStyle/>
        <a:p>
          <a:endParaRPr lang="en-US"/>
        </a:p>
      </dgm:t>
    </dgm:pt>
    <dgm:pt modelId="{59C0A571-C35A-42F5-A3BC-DF25B8AF0245}" type="pres">
      <dgm:prSet presAssocID="{C090A8F0-5230-4E6C-A0E9-6959D7DC2D1A}" presName="hierRoot3" presStyleCnt="0">
        <dgm:presLayoutVars>
          <dgm:hierBranch val="init"/>
        </dgm:presLayoutVars>
      </dgm:prSet>
      <dgm:spPr/>
    </dgm:pt>
    <dgm:pt modelId="{36DCC548-DB4A-4094-AA60-9ADD4BD644DD}" type="pres">
      <dgm:prSet presAssocID="{C090A8F0-5230-4E6C-A0E9-6959D7DC2D1A}" presName="rootComposite3" presStyleCnt="0"/>
      <dgm:spPr/>
    </dgm:pt>
    <dgm:pt modelId="{08F61584-B8B8-4DD7-A9CB-E16EF2024AD1}" type="pres">
      <dgm:prSet presAssocID="{C090A8F0-5230-4E6C-A0E9-6959D7DC2D1A}" presName="rootText3" presStyleLbl="asst1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D193AE-0436-4B44-BB7A-5A4FAFCE92C2}" type="pres">
      <dgm:prSet presAssocID="{C090A8F0-5230-4E6C-A0E9-6959D7DC2D1A}" presName="rootConnector3" presStyleLbl="asst1" presStyleIdx="1" presStyleCnt="6"/>
      <dgm:spPr/>
      <dgm:t>
        <a:bodyPr/>
        <a:lstStyle/>
        <a:p>
          <a:endParaRPr lang="en-US"/>
        </a:p>
      </dgm:t>
    </dgm:pt>
    <dgm:pt modelId="{F55A34F5-FD9D-4EE6-871A-060E62169078}" type="pres">
      <dgm:prSet presAssocID="{C090A8F0-5230-4E6C-A0E9-6959D7DC2D1A}" presName="hierChild6" presStyleCnt="0"/>
      <dgm:spPr/>
    </dgm:pt>
    <dgm:pt modelId="{7D6ED127-A800-4CCD-973A-40D59B983348}" type="pres">
      <dgm:prSet presAssocID="{C090A8F0-5230-4E6C-A0E9-6959D7DC2D1A}" presName="hierChild7" presStyleCnt="0"/>
      <dgm:spPr/>
    </dgm:pt>
    <dgm:pt modelId="{09677423-A508-4B4B-8D1B-485A7D42FCFA}" type="pres">
      <dgm:prSet presAssocID="{A570EF85-1F31-4BF3-8CA6-365F0F21A542}" presName="Name111" presStyleLbl="parChTrans1D3" presStyleIdx="1" presStyleCnt="4"/>
      <dgm:spPr/>
      <dgm:t>
        <a:bodyPr/>
        <a:lstStyle/>
        <a:p>
          <a:endParaRPr lang="en-US"/>
        </a:p>
      </dgm:t>
    </dgm:pt>
    <dgm:pt modelId="{E09469CB-99DC-4FC7-B060-1C8DD4736F7E}" type="pres">
      <dgm:prSet presAssocID="{2866B383-62A2-4912-AC9F-124B2D3AECA7}" presName="hierRoot3" presStyleCnt="0">
        <dgm:presLayoutVars>
          <dgm:hierBranch val="init"/>
        </dgm:presLayoutVars>
      </dgm:prSet>
      <dgm:spPr/>
    </dgm:pt>
    <dgm:pt modelId="{9177EAF4-426E-461E-B9A5-B90772624AC7}" type="pres">
      <dgm:prSet presAssocID="{2866B383-62A2-4912-AC9F-124B2D3AECA7}" presName="rootComposite3" presStyleCnt="0"/>
      <dgm:spPr/>
    </dgm:pt>
    <dgm:pt modelId="{14F192BF-2D3E-4CA9-8D4B-DAA255E1B9B5}" type="pres">
      <dgm:prSet presAssocID="{2866B383-62A2-4912-AC9F-124B2D3AECA7}" presName="rootText3" presStyleLbl="asst1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D6DB96-7034-463B-BE36-5B3FB4EBB276}" type="pres">
      <dgm:prSet presAssocID="{2866B383-62A2-4912-AC9F-124B2D3AECA7}" presName="rootConnector3" presStyleLbl="asst1" presStyleIdx="2" presStyleCnt="6"/>
      <dgm:spPr/>
      <dgm:t>
        <a:bodyPr/>
        <a:lstStyle/>
        <a:p>
          <a:endParaRPr lang="en-US"/>
        </a:p>
      </dgm:t>
    </dgm:pt>
    <dgm:pt modelId="{D0E7A5EF-87FD-49F8-A1B9-BD44900A5AF4}" type="pres">
      <dgm:prSet presAssocID="{2866B383-62A2-4912-AC9F-124B2D3AECA7}" presName="hierChild6" presStyleCnt="0"/>
      <dgm:spPr/>
    </dgm:pt>
    <dgm:pt modelId="{42072533-25C4-4A09-8B1C-01BEC51E9AD3}" type="pres">
      <dgm:prSet presAssocID="{2866B383-62A2-4912-AC9F-124B2D3AECA7}" presName="hierChild7" presStyleCnt="0"/>
      <dgm:spPr/>
    </dgm:pt>
    <dgm:pt modelId="{EC13BC23-278C-469E-8670-19E5A3767C11}" type="pres">
      <dgm:prSet presAssocID="{18F7FD5D-1C01-4166-B0F4-682A0F50265B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74C8F862-6171-4635-BA50-8596E0F018EC}" type="pres">
      <dgm:prSet presAssocID="{9C3EAEEF-C270-4551-B717-002B7258BE62}" presName="hierRoot3" presStyleCnt="0">
        <dgm:presLayoutVars>
          <dgm:hierBranch val="init"/>
        </dgm:presLayoutVars>
      </dgm:prSet>
      <dgm:spPr/>
    </dgm:pt>
    <dgm:pt modelId="{43CB21CA-FEB1-41BF-A11E-E963522D1399}" type="pres">
      <dgm:prSet presAssocID="{9C3EAEEF-C270-4551-B717-002B7258BE62}" presName="rootComposite3" presStyleCnt="0"/>
      <dgm:spPr/>
    </dgm:pt>
    <dgm:pt modelId="{90C4D103-D8EC-4AE9-9837-CA62A2D19FD8}" type="pres">
      <dgm:prSet presAssocID="{9C3EAEEF-C270-4551-B717-002B7258BE62}" presName="rootText3" presStyleLbl="asst1" presStyleIdx="3" presStyleCnt="6" custScaleX="122841" custScaleY="920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0421D6-C5AD-4C7E-87A3-9E9767024270}" type="pres">
      <dgm:prSet presAssocID="{9C3EAEEF-C270-4551-B717-002B7258BE62}" presName="rootConnector3" presStyleLbl="asst1" presStyleIdx="3" presStyleCnt="6"/>
      <dgm:spPr/>
      <dgm:t>
        <a:bodyPr/>
        <a:lstStyle/>
        <a:p>
          <a:endParaRPr lang="en-US"/>
        </a:p>
      </dgm:t>
    </dgm:pt>
    <dgm:pt modelId="{9D778A3E-2857-4A1D-BE0C-4CCA693C5C56}" type="pres">
      <dgm:prSet presAssocID="{9C3EAEEF-C270-4551-B717-002B7258BE62}" presName="hierChild6" presStyleCnt="0"/>
      <dgm:spPr/>
    </dgm:pt>
    <dgm:pt modelId="{C8BFD6B4-78D5-49D8-A3B5-F20DBAB23D97}" type="pres">
      <dgm:prSet presAssocID="{9C3EAEEF-C270-4551-B717-002B7258BE62}" presName="hierChild7" presStyleCnt="0"/>
      <dgm:spPr/>
    </dgm:pt>
    <dgm:pt modelId="{A97AFD88-761E-4973-8C4F-BCF2EB98F39A}" type="pres">
      <dgm:prSet presAssocID="{2E165D0A-6580-4617-BC8B-4CF288B94908}" presName="Name111" presStyleLbl="parChTrans1D3" presStyleIdx="2" presStyleCnt="4"/>
      <dgm:spPr/>
      <dgm:t>
        <a:bodyPr/>
        <a:lstStyle/>
        <a:p>
          <a:endParaRPr lang="en-US"/>
        </a:p>
      </dgm:t>
    </dgm:pt>
    <dgm:pt modelId="{E85E5701-3FE3-426E-8254-A6C55202CBC1}" type="pres">
      <dgm:prSet presAssocID="{24BE58B0-E455-4498-9ABD-FB91A86DAEB4}" presName="hierRoot3" presStyleCnt="0">
        <dgm:presLayoutVars>
          <dgm:hierBranch val="init"/>
        </dgm:presLayoutVars>
      </dgm:prSet>
      <dgm:spPr/>
    </dgm:pt>
    <dgm:pt modelId="{C463BF6A-838A-49FB-B585-176C8F732B1A}" type="pres">
      <dgm:prSet presAssocID="{24BE58B0-E455-4498-9ABD-FB91A86DAEB4}" presName="rootComposite3" presStyleCnt="0"/>
      <dgm:spPr/>
    </dgm:pt>
    <dgm:pt modelId="{A89B8676-DBDE-4D5E-B560-ECAFCA50202A}" type="pres">
      <dgm:prSet presAssocID="{24BE58B0-E455-4498-9ABD-FB91A86DAEB4}" presName="rootText3" presStyleLbl="asst1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9A1EF4-EB9E-4AFE-A7BB-B9A34B4015F8}" type="pres">
      <dgm:prSet presAssocID="{24BE58B0-E455-4498-9ABD-FB91A86DAEB4}" presName="rootConnector3" presStyleLbl="asst1" presStyleIdx="4" presStyleCnt="6"/>
      <dgm:spPr/>
      <dgm:t>
        <a:bodyPr/>
        <a:lstStyle/>
        <a:p>
          <a:endParaRPr lang="en-US"/>
        </a:p>
      </dgm:t>
    </dgm:pt>
    <dgm:pt modelId="{70E275B0-4B36-4F36-A743-917B1A3C5A23}" type="pres">
      <dgm:prSet presAssocID="{24BE58B0-E455-4498-9ABD-FB91A86DAEB4}" presName="hierChild6" presStyleCnt="0"/>
      <dgm:spPr/>
    </dgm:pt>
    <dgm:pt modelId="{0B5BC77F-14F4-41F1-8701-B088B2B43E7C}" type="pres">
      <dgm:prSet presAssocID="{24BE58B0-E455-4498-9ABD-FB91A86DAEB4}" presName="hierChild7" presStyleCnt="0"/>
      <dgm:spPr/>
    </dgm:pt>
    <dgm:pt modelId="{D1106FB2-C581-4604-ADBE-A7B4F86F90AF}" type="pres">
      <dgm:prSet presAssocID="{6D4DE3A9-598B-4441-BDA6-9B286F8B9ADD}" presName="Name111" presStyleLbl="parChTrans1D3" presStyleIdx="3" presStyleCnt="4"/>
      <dgm:spPr/>
      <dgm:t>
        <a:bodyPr/>
        <a:lstStyle/>
        <a:p>
          <a:endParaRPr lang="en-US"/>
        </a:p>
      </dgm:t>
    </dgm:pt>
    <dgm:pt modelId="{C59D9071-C0DD-48B8-ACA9-0739F31FC1FD}" type="pres">
      <dgm:prSet presAssocID="{DE1351FC-366C-4273-A111-DC947E8A830B}" presName="hierRoot3" presStyleCnt="0">
        <dgm:presLayoutVars>
          <dgm:hierBranch val="init"/>
        </dgm:presLayoutVars>
      </dgm:prSet>
      <dgm:spPr/>
    </dgm:pt>
    <dgm:pt modelId="{D8F6F8B1-3448-4054-ABC7-6892806BF45F}" type="pres">
      <dgm:prSet presAssocID="{DE1351FC-366C-4273-A111-DC947E8A830B}" presName="rootComposite3" presStyleCnt="0"/>
      <dgm:spPr/>
    </dgm:pt>
    <dgm:pt modelId="{93D11AF9-526A-4A25-B855-9018C0E40F8B}" type="pres">
      <dgm:prSet presAssocID="{DE1351FC-366C-4273-A111-DC947E8A830B}" presName="rootText3" presStyleLbl="asst1" presStyleIdx="5" presStyleCnt="6" custScaleX="1097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DEC7CD-7309-48A6-9073-702309F75FEC}" type="pres">
      <dgm:prSet presAssocID="{DE1351FC-366C-4273-A111-DC947E8A830B}" presName="rootConnector3" presStyleLbl="asst1" presStyleIdx="5" presStyleCnt="6"/>
      <dgm:spPr/>
      <dgm:t>
        <a:bodyPr/>
        <a:lstStyle/>
        <a:p>
          <a:endParaRPr lang="en-US"/>
        </a:p>
      </dgm:t>
    </dgm:pt>
    <dgm:pt modelId="{F4F7CFC8-CB6D-4962-A1CA-23E8CB597EEA}" type="pres">
      <dgm:prSet presAssocID="{DE1351FC-366C-4273-A111-DC947E8A830B}" presName="hierChild6" presStyleCnt="0"/>
      <dgm:spPr/>
    </dgm:pt>
    <dgm:pt modelId="{28A89FE7-83C5-4970-A366-DF3C66F4EE1A}" type="pres">
      <dgm:prSet presAssocID="{DE1351FC-366C-4273-A111-DC947E8A830B}" presName="hierChild7" presStyleCnt="0"/>
      <dgm:spPr/>
    </dgm:pt>
  </dgm:ptLst>
  <dgm:cxnLst>
    <dgm:cxn modelId="{1E0C22A1-98D7-4BF6-9C31-3FEE71245D28}" srcId="{9C3EAEEF-C270-4551-B717-002B7258BE62}" destId="{24BE58B0-E455-4498-9ABD-FB91A86DAEB4}" srcOrd="0" destOrd="0" parTransId="{2E165D0A-6580-4617-BC8B-4CF288B94908}" sibTransId="{9351FF79-9D11-4376-9C71-5A63D54FD4DA}"/>
    <dgm:cxn modelId="{5B1004F5-E852-4BAA-A84B-720C3C454A95}" type="presOf" srcId="{4D3EC4EC-3C77-46A0-81E9-A5426E8F9477}" destId="{BDC0F990-141B-4ABC-8E09-EA478ED95FD5}" srcOrd="0" destOrd="0" presId="urn:microsoft.com/office/officeart/2005/8/layout/orgChart1"/>
    <dgm:cxn modelId="{A9D8D8C2-0870-423A-B435-20A126FEF809}" type="presOf" srcId="{5F5A6335-6630-4D71-8A8D-82747DBEDD02}" destId="{940E95D1-7142-4E02-A0BE-B91C30369A64}" srcOrd="0" destOrd="0" presId="urn:microsoft.com/office/officeart/2005/8/layout/orgChart1"/>
    <dgm:cxn modelId="{4B6D233E-EA85-44A2-85C8-38C2637BAA0B}" type="presOf" srcId="{6D4DE3A9-598B-4441-BDA6-9B286F8B9ADD}" destId="{D1106FB2-C581-4604-ADBE-A7B4F86F90AF}" srcOrd="0" destOrd="0" presId="urn:microsoft.com/office/officeart/2005/8/layout/orgChart1"/>
    <dgm:cxn modelId="{D02C3240-2396-44AB-8ABD-B962F6AC9C66}" type="presOf" srcId="{1AE76108-91FB-44D8-8A89-B8E208F7E5CA}" destId="{B4EA89FA-F4C3-4343-B0EA-03CE8E80571B}" srcOrd="1" destOrd="0" presId="urn:microsoft.com/office/officeart/2005/8/layout/orgChart1"/>
    <dgm:cxn modelId="{BC574ED3-6AAB-4A00-887E-EC3927F20CAC}" type="presOf" srcId="{DE1351FC-366C-4273-A111-DC947E8A830B}" destId="{93D11AF9-526A-4A25-B855-9018C0E40F8B}" srcOrd="0" destOrd="0" presId="urn:microsoft.com/office/officeart/2005/8/layout/orgChart1"/>
    <dgm:cxn modelId="{4AF4211A-630F-4648-ACB8-8D376A45713C}" type="presOf" srcId="{1D68A030-C6F3-413B-8622-5590D9ED1D15}" destId="{68C4EFF2-445F-4267-8276-3476572E2322}" srcOrd="0" destOrd="0" presId="urn:microsoft.com/office/officeart/2005/8/layout/orgChart1"/>
    <dgm:cxn modelId="{6A538AE2-A648-479F-B150-942D8BDC3AC3}" type="presOf" srcId="{2866B383-62A2-4912-AC9F-124B2D3AECA7}" destId="{DCD6DB96-7034-463B-BE36-5B3FB4EBB276}" srcOrd="1" destOrd="0" presId="urn:microsoft.com/office/officeart/2005/8/layout/orgChart1"/>
    <dgm:cxn modelId="{F2A4967A-5CC5-45A9-A79B-0C19430F09B4}" srcId="{9C3EAEEF-C270-4551-B717-002B7258BE62}" destId="{DE1351FC-366C-4273-A111-DC947E8A830B}" srcOrd="1" destOrd="0" parTransId="{6D4DE3A9-598B-4441-BDA6-9B286F8B9ADD}" sibTransId="{DDEB2D0A-9FE5-451E-BE3B-C958B117F53A}"/>
    <dgm:cxn modelId="{0162C5C9-72AC-45DF-B0E5-766CB584C7AA}" type="presOf" srcId="{5F5A6335-6630-4D71-8A8D-82747DBEDD02}" destId="{8F9A1E52-B498-4A1B-BE2F-B7CEA92EF782}" srcOrd="1" destOrd="0" presId="urn:microsoft.com/office/officeart/2005/8/layout/orgChart1"/>
    <dgm:cxn modelId="{3B5679B8-E222-4629-8356-848A0B0D9F4C}" type="presOf" srcId="{24BE58B0-E455-4498-9ABD-FB91A86DAEB4}" destId="{879A1EF4-EB9E-4AFE-A7BB-B9A34B4015F8}" srcOrd="1" destOrd="0" presId="urn:microsoft.com/office/officeart/2005/8/layout/orgChart1"/>
    <dgm:cxn modelId="{F30018D1-4F3C-437E-8231-28A174D21A74}" srcId="{1AE76108-91FB-44D8-8A89-B8E208F7E5CA}" destId="{9C3EAEEF-C270-4551-B717-002B7258BE62}" srcOrd="1" destOrd="0" parTransId="{18F7FD5D-1C01-4166-B0F4-682A0F50265B}" sibTransId="{6FBDC2F0-6216-4109-A300-07D6F209AA66}"/>
    <dgm:cxn modelId="{2DFE697F-1ACE-4AE4-A9CC-B4824D299635}" type="presOf" srcId="{C090A8F0-5230-4E6C-A0E9-6959D7DC2D1A}" destId="{7DD193AE-0436-4B44-BB7A-5A4FAFCE92C2}" srcOrd="1" destOrd="0" presId="urn:microsoft.com/office/officeart/2005/8/layout/orgChart1"/>
    <dgm:cxn modelId="{AA084A3A-16DD-40EC-87A8-42883D13FCEF}" type="presOf" srcId="{78502359-E29E-4A2D-ACAC-4DCAC351BAD4}" destId="{24932D62-51B8-4D71-A5FA-4BD57552139C}" srcOrd="0" destOrd="0" presId="urn:microsoft.com/office/officeart/2005/8/layout/orgChart1"/>
    <dgm:cxn modelId="{1768FA1E-F927-4FA7-A0C1-B3123C6BAE94}" type="presOf" srcId="{2866B383-62A2-4912-AC9F-124B2D3AECA7}" destId="{14F192BF-2D3E-4CA9-8D4B-DAA255E1B9B5}" srcOrd="0" destOrd="0" presId="urn:microsoft.com/office/officeart/2005/8/layout/orgChart1"/>
    <dgm:cxn modelId="{D9315502-9429-4195-A4A9-CF2CAF046280}" srcId="{1AE76108-91FB-44D8-8A89-B8E208F7E5CA}" destId="{5F5A6335-6630-4D71-8A8D-82747DBEDD02}" srcOrd="0" destOrd="0" parTransId="{1D68A030-C6F3-413B-8622-5590D9ED1D15}" sibTransId="{A1EBADD5-FED1-449B-BA17-8D2135A730AD}"/>
    <dgm:cxn modelId="{1D500C09-D306-42A1-A4F5-1D31587BE38F}" type="presOf" srcId="{9C3EAEEF-C270-4551-B717-002B7258BE62}" destId="{A80421D6-C5AD-4C7E-87A3-9E9767024270}" srcOrd="1" destOrd="0" presId="urn:microsoft.com/office/officeart/2005/8/layout/orgChart1"/>
    <dgm:cxn modelId="{D130D6FF-851E-403F-942A-A4842F752664}" type="presOf" srcId="{C090A8F0-5230-4E6C-A0E9-6959D7DC2D1A}" destId="{08F61584-B8B8-4DD7-A9CB-E16EF2024AD1}" srcOrd="0" destOrd="0" presId="urn:microsoft.com/office/officeart/2005/8/layout/orgChart1"/>
    <dgm:cxn modelId="{8CEAB2A2-91E1-45F7-867F-CB66C44CBB78}" type="presOf" srcId="{A570EF85-1F31-4BF3-8CA6-365F0F21A542}" destId="{09677423-A508-4B4B-8D1B-485A7D42FCFA}" srcOrd="0" destOrd="0" presId="urn:microsoft.com/office/officeart/2005/8/layout/orgChart1"/>
    <dgm:cxn modelId="{054CF461-CDCB-4E84-916A-A1A351A5B744}" type="presOf" srcId="{1AE76108-91FB-44D8-8A89-B8E208F7E5CA}" destId="{B4F9536A-212F-4EE6-8E36-1F7330E5587D}" srcOrd="0" destOrd="0" presId="urn:microsoft.com/office/officeart/2005/8/layout/orgChart1"/>
    <dgm:cxn modelId="{EAD14E24-4C12-49BB-9C7C-AE27B6BB681E}" srcId="{5F5A6335-6630-4D71-8A8D-82747DBEDD02}" destId="{C090A8F0-5230-4E6C-A0E9-6959D7DC2D1A}" srcOrd="0" destOrd="0" parTransId="{4D3EC4EC-3C77-46A0-81E9-A5426E8F9477}" sibTransId="{C4D96458-F556-4F1B-8D40-6DE839F69941}"/>
    <dgm:cxn modelId="{6D887999-B395-4C50-AB74-BB5B3F982A8B}" type="presOf" srcId="{24BE58B0-E455-4498-9ABD-FB91A86DAEB4}" destId="{A89B8676-DBDE-4D5E-B560-ECAFCA50202A}" srcOrd="0" destOrd="0" presId="urn:microsoft.com/office/officeart/2005/8/layout/orgChart1"/>
    <dgm:cxn modelId="{14EE8AC3-0110-4526-90CC-06B68394D9E2}" srcId="{78502359-E29E-4A2D-ACAC-4DCAC351BAD4}" destId="{1AE76108-91FB-44D8-8A89-B8E208F7E5CA}" srcOrd="0" destOrd="0" parTransId="{FB6FE0FF-6322-4547-93AB-8311BC623C08}" sibTransId="{0D0D4CAD-4648-4F86-96D2-249E348C9951}"/>
    <dgm:cxn modelId="{19C324B7-6145-40F5-B47C-9DE86921A49F}" srcId="{5F5A6335-6630-4D71-8A8D-82747DBEDD02}" destId="{2866B383-62A2-4912-AC9F-124B2D3AECA7}" srcOrd="1" destOrd="0" parTransId="{A570EF85-1F31-4BF3-8CA6-365F0F21A542}" sibTransId="{B5E336F6-EFD2-4469-B712-F16F31580230}"/>
    <dgm:cxn modelId="{471827B9-7EF1-40C6-82D8-48877828EDA0}" type="presOf" srcId="{18F7FD5D-1C01-4166-B0F4-682A0F50265B}" destId="{EC13BC23-278C-469E-8670-19E5A3767C11}" srcOrd="0" destOrd="0" presId="urn:microsoft.com/office/officeart/2005/8/layout/orgChart1"/>
    <dgm:cxn modelId="{8E70C266-D36E-4DC1-91E0-8E648B3D7EA3}" type="presOf" srcId="{2E165D0A-6580-4617-BC8B-4CF288B94908}" destId="{A97AFD88-761E-4973-8C4F-BCF2EB98F39A}" srcOrd="0" destOrd="0" presId="urn:microsoft.com/office/officeart/2005/8/layout/orgChart1"/>
    <dgm:cxn modelId="{8D34AC7E-AC6D-4845-99FA-9163FC7D11C3}" type="presOf" srcId="{DE1351FC-366C-4273-A111-DC947E8A830B}" destId="{3DDEC7CD-7309-48A6-9073-702309F75FEC}" srcOrd="1" destOrd="0" presId="urn:microsoft.com/office/officeart/2005/8/layout/orgChart1"/>
    <dgm:cxn modelId="{6828C81A-1EEF-453A-B727-57136508B46C}" type="presOf" srcId="{9C3EAEEF-C270-4551-B717-002B7258BE62}" destId="{90C4D103-D8EC-4AE9-9837-CA62A2D19FD8}" srcOrd="0" destOrd="0" presId="urn:microsoft.com/office/officeart/2005/8/layout/orgChart1"/>
    <dgm:cxn modelId="{6762B2B8-5107-437E-8A76-94B1AE4D68AD}" type="presParOf" srcId="{24932D62-51B8-4D71-A5FA-4BD57552139C}" destId="{63487077-536E-4911-8464-54721A48DE05}" srcOrd="0" destOrd="0" presId="urn:microsoft.com/office/officeart/2005/8/layout/orgChart1"/>
    <dgm:cxn modelId="{F19D6335-F384-4892-9192-002FB62A5896}" type="presParOf" srcId="{63487077-536E-4911-8464-54721A48DE05}" destId="{342D541C-5030-4F91-A070-844941CA9444}" srcOrd="0" destOrd="0" presId="urn:microsoft.com/office/officeart/2005/8/layout/orgChart1"/>
    <dgm:cxn modelId="{8F00AB59-F0EA-499F-B50C-2F64D7B09B92}" type="presParOf" srcId="{342D541C-5030-4F91-A070-844941CA9444}" destId="{B4F9536A-212F-4EE6-8E36-1F7330E5587D}" srcOrd="0" destOrd="0" presId="urn:microsoft.com/office/officeart/2005/8/layout/orgChart1"/>
    <dgm:cxn modelId="{255F4969-C6C5-4D06-AE45-2E03180812CD}" type="presParOf" srcId="{342D541C-5030-4F91-A070-844941CA9444}" destId="{B4EA89FA-F4C3-4343-B0EA-03CE8E80571B}" srcOrd="1" destOrd="0" presId="urn:microsoft.com/office/officeart/2005/8/layout/orgChart1"/>
    <dgm:cxn modelId="{DB0FA1D2-8BD3-4856-8388-B107035C9403}" type="presParOf" srcId="{63487077-536E-4911-8464-54721A48DE05}" destId="{D1F0577B-7768-4685-A52C-86010901C5D7}" srcOrd="1" destOrd="0" presId="urn:microsoft.com/office/officeart/2005/8/layout/orgChart1"/>
    <dgm:cxn modelId="{46DA2016-AE6F-4B35-8C93-1C5C797F3383}" type="presParOf" srcId="{63487077-536E-4911-8464-54721A48DE05}" destId="{53425F9F-A766-4F4F-BE7E-8967A57E25F5}" srcOrd="2" destOrd="0" presId="urn:microsoft.com/office/officeart/2005/8/layout/orgChart1"/>
    <dgm:cxn modelId="{4398DAF5-A0C9-4618-8BDD-CBC999D3B659}" type="presParOf" srcId="{53425F9F-A766-4F4F-BE7E-8967A57E25F5}" destId="{68C4EFF2-445F-4267-8276-3476572E2322}" srcOrd="0" destOrd="0" presId="urn:microsoft.com/office/officeart/2005/8/layout/orgChart1"/>
    <dgm:cxn modelId="{A518EDAD-FEAB-4373-AA3E-A343B8B387D4}" type="presParOf" srcId="{53425F9F-A766-4F4F-BE7E-8967A57E25F5}" destId="{AF728B47-EBAB-4EC6-904A-07F266E4DACA}" srcOrd="1" destOrd="0" presId="urn:microsoft.com/office/officeart/2005/8/layout/orgChart1"/>
    <dgm:cxn modelId="{E643555A-B19F-4A84-8F7E-AAC7B98AA3D4}" type="presParOf" srcId="{AF728B47-EBAB-4EC6-904A-07F266E4DACA}" destId="{DD5351A4-1354-47FA-ABA6-EE4079D952E3}" srcOrd="0" destOrd="0" presId="urn:microsoft.com/office/officeart/2005/8/layout/orgChart1"/>
    <dgm:cxn modelId="{A54E1F6B-8930-497D-8B0D-EB1819521EAC}" type="presParOf" srcId="{DD5351A4-1354-47FA-ABA6-EE4079D952E3}" destId="{940E95D1-7142-4E02-A0BE-B91C30369A64}" srcOrd="0" destOrd="0" presId="urn:microsoft.com/office/officeart/2005/8/layout/orgChart1"/>
    <dgm:cxn modelId="{763E88D6-D0E2-434E-9C58-352361908944}" type="presParOf" srcId="{DD5351A4-1354-47FA-ABA6-EE4079D952E3}" destId="{8F9A1E52-B498-4A1B-BE2F-B7CEA92EF782}" srcOrd="1" destOrd="0" presId="urn:microsoft.com/office/officeart/2005/8/layout/orgChart1"/>
    <dgm:cxn modelId="{C8E949BE-B154-471F-B9E8-46CC44C90B46}" type="presParOf" srcId="{AF728B47-EBAB-4EC6-904A-07F266E4DACA}" destId="{CE1341E2-B64C-4A42-99B7-9AEFFD1FC2CF}" srcOrd="1" destOrd="0" presId="urn:microsoft.com/office/officeart/2005/8/layout/orgChart1"/>
    <dgm:cxn modelId="{2F37C801-9B26-4C1A-982D-DE1F0D4FCC22}" type="presParOf" srcId="{AF728B47-EBAB-4EC6-904A-07F266E4DACA}" destId="{7E8C11CE-7313-4CE8-8C3E-C45393A9B8EC}" srcOrd="2" destOrd="0" presId="urn:microsoft.com/office/officeart/2005/8/layout/orgChart1"/>
    <dgm:cxn modelId="{4280FBA9-2B59-4B55-A506-DE7467912BAC}" type="presParOf" srcId="{7E8C11CE-7313-4CE8-8C3E-C45393A9B8EC}" destId="{BDC0F990-141B-4ABC-8E09-EA478ED95FD5}" srcOrd="0" destOrd="0" presId="urn:microsoft.com/office/officeart/2005/8/layout/orgChart1"/>
    <dgm:cxn modelId="{1FBEC527-1565-40D1-B160-821D74AD8CCB}" type="presParOf" srcId="{7E8C11CE-7313-4CE8-8C3E-C45393A9B8EC}" destId="{59C0A571-C35A-42F5-A3BC-DF25B8AF0245}" srcOrd="1" destOrd="0" presId="urn:microsoft.com/office/officeart/2005/8/layout/orgChart1"/>
    <dgm:cxn modelId="{8A4EAC83-96B0-4D20-80F3-DA3318C84CA9}" type="presParOf" srcId="{59C0A571-C35A-42F5-A3BC-DF25B8AF0245}" destId="{36DCC548-DB4A-4094-AA60-9ADD4BD644DD}" srcOrd="0" destOrd="0" presId="urn:microsoft.com/office/officeart/2005/8/layout/orgChart1"/>
    <dgm:cxn modelId="{5FA0F51A-504A-4C82-930F-DB5E458BA75F}" type="presParOf" srcId="{36DCC548-DB4A-4094-AA60-9ADD4BD644DD}" destId="{08F61584-B8B8-4DD7-A9CB-E16EF2024AD1}" srcOrd="0" destOrd="0" presId="urn:microsoft.com/office/officeart/2005/8/layout/orgChart1"/>
    <dgm:cxn modelId="{D636264C-43A9-4EC7-9067-2DC32CDAEA47}" type="presParOf" srcId="{36DCC548-DB4A-4094-AA60-9ADD4BD644DD}" destId="{7DD193AE-0436-4B44-BB7A-5A4FAFCE92C2}" srcOrd="1" destOrd="0" presId="urn:microsoft.com/office/officeart/2005/8/layout/orgChart1"/>
    <dgm:cxn modelId="{519BC0E6-7672-4215-B19C-D087F69C12D0}" type="presParOf" srcId="{59C0A571-C35A-42F5-A3BC-DF25B8AF0245}" destId="{F55A34F5-FD9D-4EE6-871A-060E62169078}" srcOrd="1" destOrd="0" presId="urn:microsoft.com/office/officeart/2005/8/layout/orgChart1"/>
    <dgm:cxn modelId="{A497D8D5-D80F-4288-8F2F-630D8AA24C8E}" type="presParOf" srcId="{59C0A571-C35A-42F5-A3BC-DF25B8AF0245}" destId="{7D6ED127-A800-4CCD-973A-40D59B983348}" srcOrd="2" destOrd="0" presId="urn:microsoft.com/office/officeart/2005/8/layout/orgChart1"/>
    <dgm:cxn modelId="{5A745866-1533-406A-87F3-ECC5DF62D4BB}" type="presParOf" srcId="{7E8C11CE-7313-4CE8-8C3E-C45393A9B8EC}" destId="{09677423-A508-4B4B-8D1B-485A7D42FCFA}" srcOrd="2" destOrd="0" presId="urn:microsoft.com/office/officeart/2005/8/layout/orgChart1"/>
    <dgm:cxn modelId="{4745BF10-7309-4A01-B593-2D146BBE6EC7}" type="presParOf" srcId="{7E8C11CE-7313-4CE8-8C3E-C45393A9B8EC}" destId="{E09469CB-99DC-4FC7-B060-1C8DD4736F7E}" srcOrd="3" destOrd="0" presId="urn:microsoft.com/office/officeart/2005/8/layout/orgChart1"/>
    <dgm:cxn modelId="{6517BBC5-5713-409C-BC8A-15459CDD8242}" type="presParOf" srcId="{E09469CB-99DC-4FC7-B060-1C8DD4736F7E}" destId="{9177EAF4-426E-461E-B9A5-B90772624AC7}" srcOrd="0" destOrd="0" presId="urn:microsoft.com/office/officeart/2005/8/layout/orgChart1"/>
    <dgm:cxn modelId="{3D917E81-78A3-4538-8D8A-B48ED9220C3E}" type="presParOf" srcId="{9177EAF4-426E-461E-B9A5-B90772624AC7}" destId="{14F192BF-2D3E-4CA9-8D4B-DAA255E1B9B5}" srcOrd="0" destOrd="0" presId="urn:microsoft.com/office/officeart/2005/8/layout/orgChart1"/>
    <dgm:cxn modelId="{154A3E1A-EC34-48C9-9FED-E46DF21721EE}" type="presParOf" srcId="{9177EAF4-426E-461E-B9A5-B90772624AC7}" destId="{DCD6DB96-7034-463B-BE36-5B3FB4EBB276}" srcOrd="1" destOrd="0" presId="urn:microsoft.com/office/officeart/2005/8/layout/orgChart1"/>
    <dgm:cxn modelId="{F4AAA14E-865E-4013-B121-CF0C81EC3048}" type="presParOf" srcId="{E09469CB-99DC-4FC7-B060-1C8DD4736F7E}" destId="{D0E7A5EF-87FD-49F8-A1B9-BD44900A5AF4}" srcOrd="1" destOrd="0" presId="urn:microsoft.com/office/officeart/2005/8/layout/orgChart1"/>
    <dgm:cxn modelId="{402E4A9D-DB62-4554-80C7-C6AEC43FDDF7}" type="presParOf" srcId="{E09469CB-99DC-4FC7-B060-1C8DD4736F7E}" destId="{42072533-25C4-4A09-8B1C-01BEC51E9AD3}" srcOrd="2" destOrd="0" presId="urn:microsoft.com/office/officeart/2005/8/layout/orgChart1"/>
    <dgm:cxn modelId="{47BBC47F-B7DA-455E-A482-E57ABC557DA7}" type="presParOf" srcId="{53425F9F-A766-4F4F-BE7E-8967A57E25F5}" destId="{EC13BC23-278C-469E-8670-19E5A3767C11}" srcOrd="2" destOrd="0" presId="urn:microsoft.com/office/officeart/2005/8/layout/orgChart1"/>
    <dgm:cxn modelId="{EA28EE95-FCB7-40DB-9F4D-980E47873BA0}" type="presParOf" srcId="{53425F9F-A766-4F4F-BE7E-8967A57E25F5}" destId="{74C8F862-6171-4635-BA50-8596E0F018EC}" srcOrd="3" destOrd="0" presId="urn:microsoft.com/office/officeart/2005/8/layout/orgChart1"/>
    <dgm:cxn modelId="{2C34F7D4-A3F7-4320-8F3E-57298BE1CA3D}" type="presParOf" srcId="{74C8F862-6171-4635-BA50-8596E0F018EC}" destId="{43CB21CA-FEB1-41BF-A11E-E963522D1399}" srcOrd="0" destOrd="0" presId="urn:microsoft.com/office/officeart/2005/8/layout/orgChart1"/>
    <dgm:cxn modelId="{FAAE5366-EDE7-417E-8EA4-90BF2AFE4F99}" type="presParOf" srcId="{43CB21CA-FEB1-41BF-A11E-E963522D1399}" destId="{90C4D103-D8EC-4AE9-9837-CA62A2D19FD8}" srcOrd="0" destOrd="0" presId="urn:microsoft.com/office/officeart/2005/8/layout/orgChart1"/>
    <dgm:cxn modelId="{5F663412-669A-4A96-A3DE-253A9E1A2944}" type="presParOf" srcId="{43CB21CA-FEB1-41BF-A11E-E963522D1399}" destId="{A80421D6-C5AD-4C7E-87A3-9E9767024270}" srcOrd="1" destOrd="0" presId="urn:microsoft.com/office/officeart/2005/8/layout/orgChart1"/>
    <dgm:cxn modelId="{BD2BC51F-A61F-4BB1-B503-2DC826BF9E09}" type="presParOf" srcId="{74C8F862-6171-4635-BA50-8596E0F018EC}" destId="{9D778A3E-2857-4A1D-BE0C-4CCA693C5C56}" srcOrd="1" destOrd="0" presId="urn:microsoft.com/office/officeart/2005/8/layout/orgChart1"/>
    <dgm:cxn modelId="{6E0E81D5-41D5-40AB-A21A-4BB064FDC70C}" type="presParOf" srcId="{74C8F862-6171-4635-BA50-8596E0F018EC}" destId="{C8BFD6B4-78D5-49D8-A3B5-F20DBAB23D97}" srcOrd="2" destOrd="0" presId="urn:microsoft.com/office/officeart/2005/8/layout/orgChart1"/>
    <dgm:cxn modelId="{AA7B3238-4680-48C0-BDFB-11017A9E870D}" type="presParOf" srcId="{C8BFD6B4-78D5-49D8-A3B5-F20DBAB23D97}" destId="{A97AFD88-761E-4973-8C4F-BCF2EB98F39A}" srcOrd="0" destOrd="0" presId="urn:microsoft.com/office/officeart/2005/8/layout/orgChart1"/>
    <dgm:cxn modelId="{C1DE25E5-E4DC-4A96-B5C2-CDD3B4AE755C}" type="presParOf" srcId="{C8BFD6B4-78D5-49D8-A3B5-F20DBAB23D97}" destId="{E85E5701-3FE3-426E-8254-A6C55202CBC1}" srcOrd="1" destOrd="0" presId="urn:microsoft.com/office/officeart/2005/8/layout/orgChart1"/>
    <dgm:cxn modelId="{DA42432F-BE42-44A6-87A5-523EAF1BC3FF}" type="presParOf" srcId="{E85E5701-3FE3-426E-8254-A6C55202CBC1}" destId="{C463BF6A-838A-49FB-B585-176C8F732B1A}" srcOrd="0" destOrd="0" presId="urn:microsoft.com/office/officeart/2005/8/layout/orgChart1"/>
    <dgm:cxn modelId="{CD76CA52-6B4C-41C4-979E-F6EAEF0DE0BA}" type="presParOf" srcId="{C463BF6A-838A-49FB-B585-176C8F732B1A}" destId="{A89B8676-DBDE-4D5E-B560-ECAFCA50202A}" srcOrd="0" destOrd="0" presId="urn:microsoft.com/office/officeart/2005/8/layout/orgChart1"/>
    <dgm:cxn modelId="{087A94AB-05B8-4CA0-9775-9E874D2BA1A2}" type="presParOf" srcId="{C463BF6A-838A-49FB-B585-176C8F732B1A}" destId="{879A1EF4-EB9E-4AFE-A7BB-B9A34B4015F8}" srcOrd="1" destOrd="0" presId="urn:microsoft.com/office/officeart/2005/8/layout/orgChart1"/>
    <dgm:cxn modelId="{BC711283-39EE-464C-A014-DD6224487E9B}" type="presParOf" srcId="{E85E5701-3FE3-426E-8254-A6C55202CBC1}" destId="{70E275B0-4B36-4F36-A743-917B1A3C5A23}" srcOrd="1" destOrd="0" presId="urn:microsoft.com/office/officeart/2005/8/layout/orgChart1"/>
    <dgm:cxn modelId="{45D3B12D-AE3A-441B-810F-B059E0986907}" type="presParOf" srcId="{E85E5701-3FE3-426E-8254-A6C55202CBC1}" destId="{0B5BC77F-14F4-41F1-8701-B088B2B43E7C}" srcOrd="2" destOrd="0" presId="urn:microsoft.com/office/officeart/2005/8/layout/orgChart1"/>
    <dgm:cxn modelId="{7C622996-510D-416E-A979-5A9D90D52C2F}" type="presParOf" srcId="{C8BFD6B4-78D5-49D8-A3B5-F20DBAB23D97}" destId="{D1106FB2-C581-4604-ADBE-A7B4F86F90AF}" srcOrd="2" destOrd="0" presId="urn:microsoft.com/office/officeart/2005/8/layout/orgChart1"/>
    <dgm:cxn modelId="{61261B30-0C6E-45F8-9036-A1AF0B39BA3A}" type="presParOf" srcId="{C8BFD6B4-78D5-49D8-A3B5-F20DBAB23D97}" destId="{C59D9071-C0DD-48B8-ACA9-0739F31FC1FD}" srcOrd="3" destOrd="0" presId="urn:microsoft.com/office/officeart/2005/8/layout/orgChart1"/>
    <dgm:cxn modelId="{1DF83EA2-1DA2-40F4-9371-E281C46D5C10}" type="presParOf" srcId="{C59D9071-C0DD-48B8-ACA9-0739F31FC1FD}" destId="{D8F6F8B1-3448-4054-ABC7-6892806BF45F}" srcOrd="0" destOrd="0" presId="urn:microsoft.com/office/officeart/2005/8/layout/orgChart1"/>
    <dgm:cxn modelId="{E819A7CC-ABFB-4946-823B-2D639FB6FB57}" type="presParOf" srcId="{D8F6F8B1-3448-4054-ABC7-6892806BF45F}" destId="{93D11AF9-526A-4A25-B855-9018C0E40F8B}" srcOrd="0" destOrd="0" presId="urn:microsoft.com/office/officeart/2005/8/layout/orgChart1"/>
    <dgm:cxn modelId="{8EF31156-6C4F-4CB6-AAFD-FB2C391B9EDE}" type="presParOf" srcId="{D8F6F8B1-3448-4054-ABC7-6892806BF45F}" destId="{3DDEC7CD-7309-48A6-9073-702309F75FEC}" srcOrd="1" destOrd="0" presId="urn:microsoft.com/office/officeart/2005/8/layout/orgChart1"/>
    <dgm:cxn modelId="{924385A6-33EF-406F-AC74-676BB98B42D4}" type="presParOf" srcId="{C59D9071-C0DD-48B8-ACA9-0739F31FC1FD}" destId="{F4F7CFC8-CB6D-4962-A1CA-23E8CB597EEA}" srcOrd="1" destOrd="0" presId="urn:microsoft.com/office/officeart/2005/8/layout/orgChart1"/>
    <dgm:cxn modelId="{B204850B-29E6-4E15-87E6-2ADBB57505FD}" type="presParOf" srcId="{C59D9071-C0DD-48B8-ACA9-0739F31FC1FD}" destId="{28A89FE7-83C5-4970-A366-DF3C66F4EE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28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89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333E963C-1534-4F8D-B2A7-66D81AA25953}" type="slidenum">
              <a:rPr lang="en-US" sz="1200" b="0" i="0">
                <a:latin typeface="Calibri"/>
                <a:ea typeface="+mn-ea"/>
                <a:cs typeface="+mn-cs"/>
              </a:rPr>
              <a:t>18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507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19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057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26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427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27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919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28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72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29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04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en-US" sz="122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rPr>
              <a:t>“ </a:t>
            </a:r>
            <a:endParaRPr lang="en-US" sz="12200" b="0" i="0" kern="1200" dirty="0">
              <a:solidFill>
                <a:schemeClr val="bg2">
                  <a:lumMod val="40000"/>
                  <a:lumOff val="60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lvl="0" algn="r" defTabSz="457200" rtl="0" eaLnBrk="1" latinLnBrk="0" hangingPunct="1">
              <a:buNone/>
            </a:pPr>
            <a:r>
              <a:rPr lang="en-US" sz="122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  <a:endParaRPr lang="en-US" sz="12200" b="0" i="0" kern="1200" dirty="0">
              <a:solidFill>
                <a:schemeClr val="bg2">
                  <a:lumMod val="40000"/>
                  <a:lumOff val="60000"/>
                </a:schemeClr>
              </a:solidFill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60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7BA7-3229-4821-B1F2-49075A15906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53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0638-37FF-4961-91A1-70024C4BF6D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90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23392" y="6520260"/>
            <a:ext cx="2844800" cy="365125"/>
          </a:xfrm>
        </p:spPr>
        <p:txBody>
          <a:bodyPr/>
          <a:lstStyle/>
          <a:p>
            <a:fld id="{DD94E239-6C82-4A94-82D5-13170ED1251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3392" y="6535380"/>
            <a:ext cx="3860800" cy="365125"/>
          </a:xfrm>
        </p:spPr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364157" y="6534476"/>
            <a:ext cx="1459832" cy="3651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45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EE1-AA23-408E-A931-29F71EEF421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97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D19D-7BFE-4ED5-8314-D4E85C05FCE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4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D086-1B78-4E92-8F33-5438A1392FE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00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6D6-E77E-4FB9-980B-B3F2C638D63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38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DE69-61F3-4BDD-A076-EB1F6CCF889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1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FA31-77F8-4301-BFC0-26315E3CEE0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6B2-0EC4-474A-9375-29C2FFDC7C4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56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596C-C29F-4D96-91F0-34539C0852A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35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64BC-5AC0-4596-B307-FD1F33ACC2B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50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7BA7-3229-4821-B1F2-49075A15906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5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0638-37FF-4961-91A1-70024C4BF6D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77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23392" y="6520260"/>
            <a:ext cx="2844800" cy="365125"/>
          </a:xfrm>
        </p:spPr>
        <p:txBody>
          <a:bodyPr/>
          <a:lstStyle/>
          <a:p>
            <a:fld id="{DD94E239-6C82-4A94-82D5-13170ED1251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3392" y="6535380"/>
            <a:ext cx="3860800" cy="365125"/>
          </a:xfrm>
        </p:spPr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364157" y="6534476"/>
            <a:ext cx="1459832" cy="3651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16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EE1-AA23-408E-A931-29F71EEF421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92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D19D-7BFE-4ED5-8314-D4E85C05FCE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482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D086-1B78-4E92-8F33-5438A1392FE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197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6D6-E77E-4FB9-980B-B3F2C638D63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7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DE69-61F3-4BDD-A076-EB1F6CCF889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FA31-77F8-4301-BFC0-26315E3CEE0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53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6B2-0EC4-474A-9375-29C2FFDC7C4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365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596C-C29F-4D96-91F0-34539C0852A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64BC-5AC0-4596-B307-FD1F33ACC2B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  <p:sldLayoutId id="2147483671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34434" y="116632"/>
            <a:ext cx="1124796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10972800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8D9CDDE-812F-4E90-B9F5-C7F9F3365CF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673600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Eugenio Cornejo\Pictures\logo colmen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69" y="6381328"/>
            <a:ext cx="1617907" cy="32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"/>
          <p:cNvCxnSpPr/>
          <p:nvPr/>
        </p:nvCxnSpPr>
        <p:spPr>
          <a:xfrm flipH="1">
            <a:off x="335360" y="6546047"/>
            <a:ext cx="988909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35360" y="692696"/>
            <a:ext cx="1160301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93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0" indent="-571500" algn="l" defTabSz="914400" rtl="0" eaLnBrk="1" latinLnBrk="0" hangingPunct="1">
        <a:spcBef>
          <a:spcPct val="20000"/>
        </a:spcBef>
        <a:buClr>
          <a:srgbClr val="00B0F0"/>
        </a:buClr>
        <a:buFont typeface="+mj-lt"/>
        <a:buAutoNum type="romanU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Clr>
          <a:srgbClr val="00B0F0"/>
        </a:buClr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514350" algn="l" defTabSz="914400" rtl="0" eaLnBrk="1" latinLnBrk="0" hangingPunct="1">
        <a:spcBef>
          <a:spcPct val="20000"/>
        </a:spcBef>
        <a:buClr>
          <a:srgbClr val="00B0F0"/>
        </a:buClr>
        <a:buFont typeface="+mj-lt"/>
        <a:buAutoNum type="romanL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34434" y="116632"/>
            <a:ext cx="1124796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10972800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8D9CDDE-812F-4E90-B9F5-C7F9F3365CF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26/08/2015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673600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Eugenio Cornejo\Pictures\logo colmen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69" y="6381328"/>
            <a:ext cx="1617907" cy="32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"/>
          <p:cNvCxnSpPr/>
          <p:nvPr/>
        </p:nvCxnSpPr>
        <p:spPr>
          <a:xfrm flipH="1">
            <a:off x="335360" y="6546047"/>
            <a:ext cx="988909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35360" y="692696"/>
            <a:ext cx="1160301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12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0" indent="-571500" algn="l" defTabSz="914400" rtl="0" eaLnBrk="1" latinLnBrk="0" hangingPunct="1">
        <a:spcBef>
          <a:spcPct val="20000"/>
        </a:spcBef>
        <a:buClr>
          <a:srgbClr val="00B0F0"/>
        </a:buClr>
        <a:buFont typeface="+mj-lt"/>
        <a:buAutoNum type="romanU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Clr>
          <a:srgbClr val="00B0F0"/>
        </a:buClr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514350" algn="l" defTabSz="914400" rtl="0" eaLnBrk="1" latinLnBrk="0" hangingPunct="1">
        <a:spcBef>
          <a:spcPct val="20000"/>
        </a:spcBef>
        <a:buClr>
          <a:srgbClr val="00B0F0"/>
        </a:buClr>
        <a:buFont typeface="+mj-lt"/>
        <a:buAutoNum type="romanL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package" Target="../embeddings/Hoja_de_c_lculo_de_Microsoft_Excel1.xlsx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package" Target="../embeddings/Hoja_de_c_lculo_de_Microsoft_Excel2.xls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Grp="1"/>
          </p:cNvSpPr>
          <p:nvPr>
            <p:ph type="ctrTitle"/>
          </p:nvPr>
        </p:nvSpPr>
        <p:spPr>
          <a:xfrm>
            <a:off x="792489" y="1021492"/>
            <a:ext cx="9323576" cy="2536689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es-ES" b="1" dirty="0" smtClean="0"/>
              <a:t>Plan Colectivo Colmena / Colmed</a:t>
            </a:r>
            <a:endParaRPr lang="es-ES" b="1" dirty="0"/>
          </a:p>
        </p:txBody>
      </p:sp>
      <p:sp>
        <p:nvSpPr>
          <p:cNvPr id="5" name="Rectáng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s-ES" dirty="0" smtClean="0"/>
              <a:t>Comisión colmed</a:t>
            </a:r>
          </a:p>
          <a:p>
            <a:pPr marL="0" indent="0" algn="l">
              <a:buNone/>
            </a:pPr>
            <a:r>
              <a:rPr lang="es-ES" dirty="0" smtClean="0"/>
              <a:t>Los Ángeles 2015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es-ES" dirty="0" smtClean="0">
                <a:solidFill>
                  <a:srgbClr val="EBEBEB"/>
                </a:solidFill>
                <a:latin typeface="Century Gothic"/>
              </a:rPr>
              <a:t>Oportunidad 2014</a:t>
            </a:r>
            <a:endParaRPr lang="es-ES" sz="42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Rectángulo 2"/>
          <p:cNvSpPr>
            <a:spLocks noGrp="1"/>
          </p:cNvSpPr>
          <p:nvPr>
            <p:ph idx="1"/>
          </p:nvPr>
        </p:nvSpPr>
        <p:spPr>
          <a:xfrm>
            <a:off x="895493" y="2281518"/>
            <a:ext cx="9631620" cy="1459209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Se presento el problema a la Mesa Nacional y se comenzó un trabajo de Negociación con Colmena , encabezado por el fondo de Solidaridad ,  entendiendo esto como un compromiso con los colegiados.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MIX DE GASTOS MÉDICOS DE LOS PLANES SUJETOS A NEGOCIACIÓN</a:t>
            </a:r>
            <a:br>
              <a:rPr lang="es-MX" b="1" dirty="0" smtClean="0"/>
            </a:br>
            <a:r>
              <a:rPr lang="es-MX" dirty="0" smtClean="0"/>
              <a:t>$M PESOS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</a:t>
            </a:fld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/>
          </p:nvPr>
        </p:nvGraphicFramePr>
        <p:xfrm>
          <a:off x="1765325" y="908051"/>
          <a:ext cx="8723288" cy="2520949"/>
        </p:xfrm>
        <a:graphic>
          <a:graphicData uri="http://schemas.openxmlformats.org/drawingml/2006/table">
            <a:tbl>
              <a:tblPr/>
              <a:tblGrid>
                <a:gridCol w="2284443"/>
                <a:gridCol w="969789"/>
                <a:gridCol w="1225614"/>
                <a:gridCol w="969789"/>
                <a:gridCol w="56941"/>
                <a:gridCol w="1147445"/>
                <a:gridCol w="1364185"/>
                <a:gridCol w="705082"/>
              </a:tblGrid>
              <a:tr h="21675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Planes Médicos Sujetos a Negociación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Desde 65 años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Menor de 65 años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Mix desde 65 años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Mix menor de 65 años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MIX</a:t>
                      </a:r>
                      <a:r>
                        <a:rPr lang="es-MX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840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AMBULATORIO ($M)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382,253 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754,387 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1,136,640 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HOSPITALARIO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($M)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3,115,101 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3,065,881 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6,180,982 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77.2%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64.8%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70.5%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($M)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231,984 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319,946 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551,930 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CAEC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($M)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78,638 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6,576 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85,214 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LICENCIAS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($M)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226,263 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581,741 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808,004 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($M)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4,034,239 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4,728,530 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8,762,769 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4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PLANES MÉDICOS</a:t>
            </a:r>
            <a:br>
              <a:rPr lang="es-MX" b="1" dirty="0" smtClean="0"/>
            </a:br>
            <a:r>
              <a:rPr lang="es-MX" dirty="0" smtClean="0"/>
              <a:t>PLANES SUJETOS A NEGOCIACIÓN (RESULTADO EN DOCE MESES A MAYO 2014)</a:t>
            </a:r>
            <a:endParaRPr lang="es-MX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86A0-256A-464D-A950-081ADF28DEF3}" type="slidenum">
              <a:rPr lang="es-MX" smtClean="0"/>
              <a:t>12</a:t>
            </a:fld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775520" y="4115710"/>
            <a:ext cx="864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*Gasto de administración asignado  como un 11.42% de los ingresos de cada plan, de acuerdo a FEFI  Diciembre 2013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1775520" y="908048"/>
          <a:ext cx="8719964" cy="3181902"/>
        </p:xfrm>
        <a:graphic>
          <a:graphicData uri="http://schemas.openxmlformats.org/drawingml/2006/table">
            <a:tbl>
              <a:tblPr/>
              <a:tblGrid>
                <a:gridCol w="936104"/>
                <a:gridCol w="576064"/>
                <a:gridCol w="530795"/>
                <a:gridCol w="847701"/>
                <a:gridCol w="1080120"/>
                <a:gridCol w="997768"/>
                <a:gridCol w="605818"/>
                <a:gridCol w="978358"/>
                <a:gridCol w="1368152"/>
                <a:gridCol w="799084"/>
              </a:tblGrid>
              <a:tr h="52986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Planes con condición de término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Afiliados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Cargas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Ingresos Ch$M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Gasto Médico Ch$M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Margen Bruto Ch$M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MB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Gasto de Administración Ch$M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Margen Operacional Ch$M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MO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150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MED 2908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41,147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-29,126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12,021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29.2%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-4,773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7,248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17.6%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150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MED 3908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13,771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-16,092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-2,321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-16.9%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-1,597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-3,918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-28.5%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150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MED 5908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125,699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-184,682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-58,983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-46.9%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-14,581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-73,564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-58.5%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150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MED 903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500,463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-467,840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32,623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6.5%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-58,054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-25,431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-5.1%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150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MED 905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972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1,049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1,746,779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-1,867,406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-120,627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-6.9%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-202,626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-323,253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-18.5%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150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MED 915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635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786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1,176,843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-1,320,466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-143,623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-12.2%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-136,514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-280,137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-23.8%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150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MEDICO 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2,400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3,027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4,252,008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-4,877,157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-625,149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-14.7%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-493,233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-1,118,382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-26.3%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150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4,400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5,277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7,856,711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-8,762,769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-906,058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-11.5%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-911,378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-1,817,436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-23.1%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23455" y="5274361"/>
            <a:ext cx="849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</a:rPr>
              <a:t>Estaban implicados el 70% de los médicos cotizantes, delos cuales 2/3 son colegiados.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/>
          </p:nvPr>
        </p:nvGraphicFramePr>
        <p:xfrm>
          <a:off x="2717800" y="1988841"/>
          <a:ext cx="6756400" cy="2254070"/>
        </p:xfrm>
        <a:graphic>
          <a:graphicData uri="http://schemas.openxmlformats.org/drawingml/2006/table">
            <a:tbl>
              <a:tblPr/>
              <a:tblGrid>
                <a:gridCol w="1281496"/>
                <a:gridCol w="1344936"/>
                <a:gridCol w="599512"/>
                <a:gridCol w="599512"/>
                <a:gridCol w="532899"/>
                <a:gridCol w="532899"/>
                <a:gridCol w="532899"/>
                <a:gridCol w="583651"/>
                <a:gridCol w="748596"/>
              </a:tblGrid>
              <a:tr h="5991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TRAMOS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 2908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 3908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 5908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 903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 905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 915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MEDICO 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99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Mayor a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UF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099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Entre 1.5 y 2.0 UF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099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Entre 1 y 1.5 UF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099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Menor a 1 UF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099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74826" y="116632"/>
            <a:ext cx="8435975" cy="576064"/>
          </a:xfrm>
        </p:spPr>
        <p:txBody>
          <a:bodyPr/>
          <a:lstStyle/>
          <a:p>
            <a:r>
              <a:rPr lang="es-MX" b="1" dirty="0" smtClean="0"/>
              <a:t>PLANES MÉDICOS</a:t>
            </a:r>
            <a:br>
              <a:rPr lang="es-MX" b="1" dirty="0" smtClean="0"/>
            </a:br>
            <a:r>
              <a:rPr lang="es-MX" dirty="0" smtClean="0"/>
              <a:t>DISTRIBUCIÓN PRECIOS BASE DE PLANES SUJETOS A NEGOCIACIÓN</a:t>
            </a:r>
            <a:endParaRPr lang="es-MX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02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PROPUESTA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03512" y="908721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Tres nuevos planes, enfocados de la siguiente manera:</a:t>
            </a:r>
          </a:p>
          <a:p>
            <a:endParaRPr lang="es-MX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MX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MX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MX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MX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MX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MX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 t="31239" r="8451" b="34380"/>
          <a:stretch/>
        </p:blipFill>
        <p:spPr bwMode="auto">
          <a:xfrm>
            <a:off x="4439817" y="1698556"/>
            <a:ext cx="1440093" cy="41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t="4135" r="4021" b="6902"/>
          <a:stretch/>
        </p:blipFill>
        <p:spPr bwMode="auto">
          <a:xfrm>
            <a:off x="4352925" y="2707258"/>
            <a:ext cx="1441451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adica.cl/images/logo_calema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4089123"/>
            <a:ext cx="1585782" cy="33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927649" y="1556792"/>
            <a:ext cx="1190215" cy="3090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>
                    <a:lumMod val="50000"/>
                  </a:schemeClr>
                </a:solidFill>
              </a:rPr>
              <a:t>Médico 2114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75520" y="1556792"/>
            <a:ext cx="1008112" cy="30963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927648" y="2813526"/>
            <a:ext cx="1190215" cy="3090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>
                    <a:lumMod val="50000"/>
                  </a:schemeClr>
                </a:solidFill>
              </a:rPr>
              <a:t>Médico 3114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927649" y="3912034"/>
            <a:ext cx="1190215" cy="3090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>
                    <a:lumMod val="50000"/>
                  </a:schemeClr>
                </a:solidFill>
              </a:rPr>
              <a:t>Médico 5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7464152" y="1718483"/>
            <a:ext cx="3024336" cy="3739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050" dirty="0">
                <a:solidFill>
                  <a:schemeClr val="bg1">
                    <a:lumMod val="50000"/>
                  </a:schemeClr>
                </a:solidFill>
              </a:rPr>
              <a:t>Hospitalaria: 90% sin tope</a:t>
            </a:r>
          </a:p>
          <a:p>
            <a:r>
              <a:rPr lang="es-MX" sz="1050" dirty="0">
                <a:solidFill>
                  <a:schemeClr val="bg1">
                    <a:lumMod val="50000"/>
                  </a:schemeClr>
                </a:solidFill>
              </a:rPr>
              <a:t>Ambulatoria: Similar al médico 4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7464152" y="2930587"/>
            <a:ext cx="3024336" cy="3739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050" dirty="0">
                <a:solidFill>
                  <a:schemeClr val="bg1">
                    <a:lumMod val="50000"/>
                  </a:schemeClr>
                </a:solidFill>
              </a:rPr>
              <a:t>Hospitalaria: 90% sin tope en HCUC y  Tabancura</a:t>
            </a:r>
          </a:p>
          <a:p>
            <a:r>
              <a:rPr lang="es-MX" sz="1050" dirty="0">
                <a:solidFill>
                  <a:schemeClr val="bg1">
                    <a:lumMod val="50000"/>
                  </a:schemeClr>
                </a:solidFill>
              </a:rPr>
              <a:t>Ambulatoria: Similar al médico 4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931" y="2877679"/>
            <a:ext cx="1271952" cy="4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5" b="32243"/>
          <a:stretch/>
        </p:blipFill>
        <p:spPr bwMode="auto">
          <a:xfrm>
            <a:off x="5856907" y="1758727"/>
            <a:ext cx="1524000" cy="34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454" y="4060750"/>
            <a:ext cx="1129088" cy="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7464152" y="4056673"/>
            <a:ext cx="3024336" cy="3739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050" dirty="0">
                <a:solidFill>
                  <a:schemeClr val="bg1">
                    <a:lumMod val="50000"/>
                  </a:schemeClr>
                </a:solidFill>
              </a:rPr>
              <a:t>Copia exacta del plan Médico 4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927649" y="1918224"/>
            <a:ext cx="1190215" cy="3090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accent1">
                    <a:lumMod val="75000"/>
                  </a:schemeClr>
                </a:solidFill>
              </a:rPr>
              <a:t>PB 1.1 UF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2927649" y="3166196"/>
            <a:ext cx="1190215" cy="3090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accent1">
                    <a:lumMod val="75000"/>
                  </a:schemeClr>
                </a:solidFill>
              </a:rPr>
              <a:t>PB 1.5 UF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2927649" y="4332209"/>
            <a:ext cx="1190215" cy="3090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accent1">
                    <a:lumMod val="75000"/>
                  </a:schemeClr>
                </a:solidFill>
              </a:rPr>
              <a:t>PB 2.0 UF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927647" y="2492896"/>
            <a:ext cx="756096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2927647" y="3717032"/>
            <a:ext cx="756096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63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PROPUESTA FINAL</a:t>
            </a:r>
            <a:endParaRPr lang="es-MX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15</a:t>
            </a:fld>
            <a:endParaRPr lang="es-ES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/>
          </p:nvPr>
        </p:nvGraphicFramePr>
        <p:xfrm>
          <a:off x="1774826" y="908050"/>
          <a:ext cx="4177159" cy="4897208"/>
        </p:xfrm>
        <a:graphic>
          <a:graphicData uri="http://schemas.openxmlformats.org/drawingml/2006/table">
            <a:tbl>
              <a:tblPr/>
              <a:tblGrid>
                <a:gridCol w="576759"/>
                <a:gridCol w="785366"/>
                <a:gridCol w="726802"/>
                <a:gridCol w="1008112"/>
                <a:gridCol w="1080120"/>
              </a:tblGrid>
              <a:tr h="52730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Edad Afiliados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Afiliados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Precio Base Promedio Inicial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Precio Base Promedio Nuevo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132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Menores de 65 años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MEDICO 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2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 903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2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 905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2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 915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2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 2908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2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 3908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2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 5908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132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Mayores de 65 años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MEDICO 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2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 903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2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 905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2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 915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2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 2908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2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 5908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32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>
          <a:xfrm>
            <a:off x="6112846" y="908050"/>
            <a:ext cx="4392612" cy="2520950"/>
          </a:xfrm>
          <a:prstGeom prst="rect">
            <a:avLst/>
          </a:prstGeom>
          <a:solidFill>
            <a:schemeClr val="accent1">
              <a:lumMod val="20000"/>
              <a:lumOff val="8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b="1" dirty="0">
                <a:solidFill>
                  <a:sysClr val="windowText" lastClr="000000"/>
                </a:solidFill>
              </a:rPr>
              <a:t>Se ajustan a los planes propuestos según</a:t>
            </a:r>
            <a:r>
              <a:rPr lang="es-MX" sz="1200" dirty="0">
                <a:solidFill>
                  <a:sysClr val="windowText" lastClr="000000"/>
                </a:solidFill>
              </a:rPr>
              <a:t>:</a:t>
            </a:r>
          </a:p>
          <a:p>
            <a:pPr marL="171450" indent="-1714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s-MX" sz="1200" dirty="0">
              <a:solidFill>
                <a:sysClr val="windowText" lastClr="000000"/>
              </a:solidFill>
            </a:endParaRPr>
          </a:p>
          <a:p>
            <a:pPr marL="171450" indent="-1714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200" dirty="0">
                <a:solidFill>
                  <a:sysClr val="windowText" lastClr="000000"/>
                </a:solidFill>
              </a:rPr>
              <a:t>Si el PB es menor o igual a 1.0 UF.</a:t>
            </a:r>
          </a:p>
          <a:p>
            <a:pPr marL="628650" lvl="1" indent="-1714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200" dirty="0">
                <a:solidFill>
                  <a:sysClr val="windowText" lastClr="000000"/>
                </a:solidFill>
              </a:rPr>
              <a:t>MÉDICO 2114.</a:t>
            </a:r>
          </a:p>
          <a:p>
            <a:pPr marL="628650" lvl="1" indent="-1714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200" dirty="0">
                <a:solidFill>
                  <a:sysClr val="windowText" lastClr="000000"/>
                </a:solidFill>
              </a:rPr>
              <a:t>Pagando PB = 1.1 UF.</a:t>
            </a:r>
          </a:p>
          <a:p>
            <a:pPr marL="171450" indent="-1714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s-MX" sz="1200" dirty="0">
              <a:solidFill>
                <a:sysClr val="windowText" lastClr="000000"/>
              </a:solidFill>
            </a:endParaRPr>
          </a:p>
          <a:p>
            <a:pPr marL="171450" indent="-1714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200" dirty="0">
                <a:solidFill>
                  <a:sysClr val="windowText" lastClr="000000"/>
                </a:solidFill>
              </a:rPr>
              <a:t>Si el PB es menor o igual a 1.5 UF.</a:t>
            </a:r>
          </a:p>
          <a:p>
            <a:pPr marL="628650" lvl="2" indent="-1714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200" dirty="0">
                <a:solidFill>
                  <a:sysClr val="windowText" lastClr="000000"/>
                </a:solidFill>
              </a:rPr>
              <a:t>MÉDICO 3114.</a:t>
            </a:r>
          </a:p>
          <a:p>
            <a:pPr marL="628650" lvl="2" indent="-1714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200" dirty="0">
                <a:solidFill>
                  <a:sysClr val="windowText" lastClr="000000"/>
                </a:solidFill>
              </a:rPr>
              <a:t>Pagando PB = 1.5 UF.</a:t>
            </a:r>
          </a:p>
          <a:p>
            <a:pPr marL="171450" indent="-1714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s-MX" sz="1200" dirty="0">
              <a:solidFill>
                <a:sysClr val="windowText" lastClr="000000"/>
              </a:solidFill>
            </a:endParaRPr>
          </a:p>
          <a:p>
            <a:pPr marL="171450" indent="-1714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200" dirty="0">
                <a:solidFill>
                  <a:sysClr val="windowText" lastClr="000000"/>
                </a:solidFill>
              </a:rPr>
              <a:t>Si el PB es menor o igual a 2.0 UF.</a:t>
            </a:r>
          </a:p>
          <a:p>
            <a:pPr marL="628650" lvl="3" indent="-1714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200" dirty="0">
                <a:solidFill>
                  <a:sysClr val="windowText" lastClr="000000"/>
                </a:solidFill>
              </a:rPr>
              <a:t>MÉDICO 5.</a:t>
            </a:r>
          </a:p>
          <a:p>
            <a:pPr marL="628650" lvl="3" indent="-1714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200" dirty="0">
                <a:solidFill>
                  <a:sysClr val="windowText" lastClr="000000"/>
                </a:solidFill>
              </a:rPr>
              <a:t>Pagando PB = 2.0 UF.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t="4135" r="4021" b="6902"/>
          <a:stretch/>
        </p:blipFill>
        <p:spPr bwMode="auto">
          <a:xfrm>
            <a:off x="8724889" y="2386980"/>
            <a:ext cx="739693" cy="37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581" y="2386980"/>
            <a:ext cx="901110" cy="37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http://www.adica.cl/images/logo_calema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888" y="3147800"/>
            <a:ext cx="984646" cy="20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535" y="3144546"/>
            <a:ext cx="656157" cy="21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34 Rectángulo"/>
          <p:cNvSpPr/>
          <p:nvPr/>
        </p:nvSpPr>
        <p:spPr>
          <a:xfrm>
            <a:off x="6112846" y="3789040"/>
            <a:ext cx="4392612" cy="1728192"/>
          </a:xfrm>
          <a:prstGeom prst="rect">
            <a:avLst/>
          </a:prstGeom>
          <a:solidFill>
            <a:schemeClr val="accent1">
              <a:lumMod val="20000"/>
              <a:lumOff val="8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rgbClr val="002060"/>
                </a:solidFill>
              </a:rPr>
              <a:t>No sufrirán ninguna modificación en coberturas ni en precio:</a:t>
            </a:r>
          </a:p>
        </p:txBody>
      </p:sp>
      <p:pic>
        <p:nvPicPr>
          <p:cNvPr id="36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5" b="32243"/>
          <a:stretch/>
        </p:blipFill>
        <p:spPr bwMode="auto">
          <a:xfrm>
            <a:off x="9537784" y="1682579"/>
            <a:ext cx="860259" cy="23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 t="31239" r="8451" b="34380"/>
          <a:stretch/>
        </p:blipFill>
        <p:spPr bwMode="auto">
          <a:xfrm>
            <a:off x="8724889" y="1682579"/>
            <a:ext cx="812895" cy="23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34434" y="1916164"/>
            <a:ext cx="116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43% del total.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85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OTRA MIRADA</a:t>
            </a:r>
            <a:br>
              <a:rPr lang="es-MX" b="1" dirty="0" smtClean="0"/>
            </a:br>
            <a:r>
              <a:rPr lang="es-MX" dirty="0" smtClean="0"/>
              <a:t>TRES ALTERNATIVAS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Alza de precio base de un 10% igual para todos los afiliados de los planes del colegio médico, independiente de su condición actual.</a:t>
            </a:r>
          </a:p>
          <a:p>
            <a:pPr lvl="1"/>
            <a:r>
              <a:rPr lang="es-MX" dirty="0" smtClean="0"/>
              <a:t>Esto involucra a todos los planes del convenio, no solo a los sujetos a negociación.</a:t>
            </a:r>
          </a:p>
          <a:p>
            <a:pPr lvl="1"/>
            <a:r>
              <a:rPr lang="es-MX" dirty="0" smtClean="0"/>
              <a:t>La idea es adecuar la cartera completa, dándole una lógica más solidaria dentro del convenio. </a:t>
            </a:r>
          </a:p>
          <a:p>
            <a:endParaRPr lang="es-MX" b="1" dirty="0"/>
          </a:p>
          <a:p>
            <a:r>
              <a:rPr lang="es-MX" b="1" dirty="0" smtClean="0"/>
              <a:t>Alza de precio base de un 13% igual para todos los afiliados de los planes sujetos a negociación.</a:t>
            </a:r>
          </a:p>
          <a:p>
            <a:endParaRPr lang="es-MX" b="1" dirty="0"/>
          </a:p>
          <a:p>
            <a:r>
              <a:rPr lang="es-MX" b="1" dirty="0" smtClean="0"/>
              <a:t>Alza de precio diferenciada por tramos de edad a los planes sujetos a negociación.</a:t>
            </a:r>
          </a:p>
          <a:p>
            <a:pPr lvl="1"/>
            <a:r>
              <a:rPr lang="es-MX" dirty="0" smtClean="0"/>
              <a:t>Opción 1:</a:t>
            </a:r>
          </a:p>
          <a:p>
            <a:pPr lvl="2"/>
            <a:r>
              <a:rPr lang="es-MX" dirty="0" smtClean="0"/>
              <a:t>Subir 10% a los 1.711 afiliados  de 65 años o más.</a:t>
            </a:r>
          </a:p>
          <a:p>
            <a:pPr lvl="2"/>
            <a:r>
              <a:rPr lang="es-MX" dirty="0" smtClean="0"/>
              <a:t>Subir 15% a los 2.682 afiliados menores de 65 años.</a:t>
            </a:r>
          </a:p>
          <a:p>
            <a:pPr lvl="1"/>
            <a:r>
              <a:rPr lang="es-MX" dirty="0" smtClean="0"/>
              <a:t>Opción 2:</a:t>
            </a:r>
          </a:p>
          <a:p>
            <a:pPr lvl="2"/>
            <a:r>
              <a:rPr lang="es-MX" dirty="0" smtClean="0"/>
              <a:t>Subir 5% </a:t>
            </a:r>
            <a:r>
              <a:rPr lang="es-MX" dirty="0"/>
              <a:t>a los 1.711 afiliados  de 65 años o más.</a:t>
            </a:r>
          </a:p>
          <a:p>
            <a:pPr lvl="2"/>
            <a:r>
              <a:rPr lang="es-MX" dirty="0"/>
              <a:t>Subir </a:t>
            </a:r>
            <a:r>
              <a:rPr lang="es-MX" dirty="0" smtClean="0"/>
              <a:t>18% </a:t>
            </a:r>
            <a:r>
              <a:rPr lang="es-MX" dirty="0"/>
              <a:t>a los 2.682 afiliados menores de 65 años.</a:t>
            </a:r>
          </a:p>
          <a:p>
            <a:pPr lvl="1"/>
            <a:endParaRPr lang="es-MX" dirty="0" smtClean="0"/>
          </a:p>
          <a:p>
            <a:pPr lvl="2"/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b="1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44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497" y="249382"/>
            <a:ext cx="6059949" cy="646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4698" y="438914"/>
            <a:ext cx="9404723" cy="1400530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es-ES" dirty="0" smtClean="0"/>
              <a:t>El equipo</a:t>
            </a:r>
            <a:endParaRPr lang="es-ES" dirty="0"/>
          </a:p>
        </p:txBody>
      </p:sp>
      <p:graphicFrame>
        <p:nvGraphicFramePr>
          <p:cNvPr id="7" name="Marcador de posición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142032"/>
              </p:ext>
            </p:extLst>
          </p:nvPr>
        </p:nvGraphicFramePr>
        <p:xfrm>
          <a:off x="840907" y="1821686"/>
          <a:ext cx="10577336" cy="465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48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es-ES" dirty="0" smtClean="0"/>
              <a:t>Conocer que quieren los médicos afiliados:</a:t>
            </a:r>
            <a:endParaRPr lang="es-ES" dirty="0"/>
          </a:p>
        </p:txBody>
      </p:sp>
      <p:sp>
        <p:nvSpPr>
          <p:cNvPr id="3" name="Rectángulo 2"/>
          <p:cNvSpPr>
            <a:spLocks noGrp="1"/>
          </p:cNvSpPr>
          <p:nvPr>
            <p:ph idx="1"/>
          </p:nvPr>
        </p:nvSpPr>
        <p:spPr>
          <a:xfrm>
            <a:off x="776347" y="3181502"/>
            <a:ext cx="8946541" cy="1645871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FF00"/>
                </a:solidFill>
              </a:rPr>
              <a:t>Encuesta</a:t>
            </a:r>
          </a:p>
          <a:p>
            <a:r>
              <a:rPr lang="es-ES" sz="2800" b="1" dirty="0" smtClean="0">
                <a:solidFill>
                  <a:srgbClr val="FFFF00"/>
                </a:solidFill>
              </a:rPr>
              <a:t>Focus Group</a:t>
            </a:r>
          </a:p>
          <a:p>
            <a:r>
              <a:rPr lang="es-ES" sz="2800" b="1" dirty="0" smtClean="0">
                <a:solidFill>
                  <a:srgbClr val="FFFF00"/>
                </a:solidFill>
              </a:rPr>
              <a:t>Análisis de planes, y comportamiento.</a:t>
            </a:r>
            <a:endParaRPr lang="es-E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3147" y="55512"/>
            <a:ext cx="9404723" cy="1400530"/>
          </a:xfrm>
        </p:spPr>
        <p:txBody>
          <a:bodyPr/>
          <a:lstStyle/>
          <a:p>
            <a:pPr algn="ctr"/>
            <a:r>
              <a:rPr lang="es-CL" b="1" dirty="0" smtClean="0"/>
              <a:t>EL PRIMER ACUERDO</a:t>
            </a:r>
            <a:br>
              <a:rPr lang="es-CL" b="1" dirty="0" smtClean="0"/>
            </a:br>
            <a:r>
              <a:rPr lang="es-CL" sz="1400" b="1" dirty="0" smtClean="0"/>
              <a:t>Septiembre 13 del 2005</a:t>
            </a:r>
            <a:endParaRPr lang="es-CL" sz="1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9166" t="1659" r="28385" b="-1659"/>
          <a:stretch/>
        </p:blipFill>
        <p:spPr>
          <a:xfrm>
            <a:off x="6762939" y="1456042"/>
            <a:ext cx="3714141" cy="4921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428" t="-617" r="29465" b="617"/>
          <a:stretch/>
        </p:blipFill>
        <p:spPr>
          <a:xfrm>
            <a:off x="1566250" y="1399390"/>
            <a:ext cx="3654081" cy="4978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801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342210"/>
              </p:ext>
            </p:extLst>
          </p:nvPr>
        </p:nvGraphicFramePr>
        <p:xfrm>
          <a:off x="1346757" y="915715"/>
          <a:ext cx="3052247" cy="85491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93333"/>
                <a:gridCol w="1358914"/>
              </a:tblGrid>
              <a:tr h="284973">
                <a:tc>
                  <a:txBody>
                    <a:bodyPr/>
                    <a:lstStyle/>
                    <a:p>
                      <a:pPr algn="l" fontAlgn="b"/>
                      <a:r>
                        <a:rPr lang="es-CL" b="1" dirty="0"/>
                        <a:t>Colectivo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b="1" dirty="0"/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84973">
                <a:tc>
                  <a:txBody>
                    <a:bodyPr/>
                    <a:lstStyle/>
                    <a:p>
                      <a:pPr algn="l" fontAlgn="b"/>
                      <a:r>
                        <a:rPr lang="es-CL" b="1"/>
                        <a:t>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b="1" dirty="0" smtClean="0"/>
                        <a:t>98</a:t>
                      </a:r>
                      <a:r>
                        <a:rPr lang="es-CL" b="1" baseline="0" dirty="0" smtClean="0"/>
                        <a:t> % </a:t>
                      </a:r>
                      <a:endParaRPr lang="es-CL" b="1" dirty="0"/>
                    </a:p>
                  </a:txBody>
                  <a:tcPr marL="9525" marR="9525" marT="9525" marB="0" anchor="b"/>
                </a:tc>
              </a:tr>
              <a:tr h="284973">
                <a:tc>
                  <a:txBody>
                    <a:bodyPr/>
                    <a:lstStyle/>
                    <a:p>
                      <a:pPr algn="l" fontAlgn="b"/>
                      <a:r>
                        <a:rPr lang="es-CL" b="1"/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b="1" dirty="0" smtClean="0"/>
                        <a:t>2</a:t>
                      </a:r>
                      <a:r>
                        <a:rPr lang="es-CL" b="1" baseline="0" dirty="0" smtClean="0"/>
                        <a:t> %  </a:t>
                      </a:r>
                      <a:endParaRPr lang="es-CL" b="1" dirty="0"/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484751"/>
              </p:ext>
            </p:extLst>
          </p:nvPr>
        </p:nvGraphicFramePr>
        <p:xfrm>
          <a:off x="1326291" y="2463114"/>
          <a:ext cx="4390767" cy="110558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16164"/>
                <a:gridCol w="2074603"/>
              </a:tblGrid>
              <a:tr h="276396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No </a:t>
                      </a:r>
                      <a:r>
                        <a:rPr lang="es-CL" sz="1400" b="1" u="none" strike="noStrike" dirty="0" smtClean="0">
                          <a:effectLst/>
                        </a:rPr>
                        <a:t>cambiaria</a:t>
                      </a:r>
                      <a:r>
                        <a:rPr lang="es-CL" sz="1400" b="1" u="none" strike="noStrike" baseline="0" dirty="0" smtClean="0">
                          <a:effectLst/>
                        </a:rPr>
                        <a:t> jamás</a:t>
                      </a:r>
                      <a:endParaRPr lang="es-CL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>
                          <a:effectLst/>
                        </a:rPr>
                        <a:t> </a:t>
                      </a:r>
                      <a:endParaRPr lang="es-CL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396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 smtClean="0">
                          <a:effectLst/>
                        </a:rPr>
                        <a:t> Cobertura Ambulatoria</a:t>
                      </a:r>
                      <a:endParaRPr lang="es-CL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u="none" strike="noStrike" dirty="0" smtClean="0">
                          <a:effectLst/>
                        </a:rPr>
                        <a:t>1 %</a:t>
                      </a:r>
                      <a:endParaRPr lang="es-CL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396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 smtClean="0">
                          <a:effectLst/>
                        </a:rPr>
                        <a:t>Cobertura Hospitalaria</a:t>
                      </a:r>
                      <a:endParaRPr lang="es-CL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93 %</a:t>
                      </a:r>
                      <a:endParaRPr lang="es-CL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396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 smtClean="0">
                          <a:effectLst/>
                        </a:rPr>
                        <a:t>El Precio</a:t>
                      </a:r>
                      <a:endParaRPr lang="es-CL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s-CL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%</a:t>
                      </a:r>
                      <a:endParaRPr lang="es-CL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1580"/>
              </p:ext>
            </p:extLst>
          </p:nvPr>
        </p:nvGraphicFramePr>
        <p:xfrm>
          <a:off x="2967553" y="4926226"/>
          <a:ext cx="3795711" cy="131666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46915"/>
                <a:gridCol w="1535502"/>
                <a:gridCol w="1613294"/>
              </a:tblGrid>
              <a:tr h="2213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1" u="none" strike="noStrike" dirty="0">
                          <a:effectLst/>
                        </a:rPr>
                        <a:t>1.</a:t>
                      </a:r>
                      <a:endParaRPr lang="es-CL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1" u="none" strike="noStrike">
                          <a:effectLst/>
                        </a:rPr>
                        <a:t>Alemana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400" b="1" u="none" strike="noStrike">
                          <a:effectLst/>
                        </a:rPr>
                        <a:t>443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4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1" u="none" strike="noStrike" dirty="0">
                          <a:effectLst/>
                        </a:rPr>
                        <a:t>2.</a:t>
                      </a:r>
                      <a:endParaRPr lang="es-CL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1" u="none" strike="noStrike">
                          <a:effectLst/>
                        </a:rPr>
                        <a:t>Las Condes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400" b="1" u="none" strike="noStrike">
                          <a:effectLst/>
                        </a:rPr>
                        <a:t>632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4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1" u="none" strike="noStrike">
                          <a:effectLst/>
                        </a:rPr>
                        <a:t>3.</a:t>
                      </a:r>
                      <a:endParaRPr lang="es-CL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1" u="none" strike="noStrike" dirty="0">
                          <a:effectLst/>
                        </a:rPr>
                        <a:t>Santa </a:t>
                      </a:r>
                      <a:r>
                        <a:rPr lang="es-CL" sz="1400" b="1" u="none" strike="noStrike" dirty="0" err="1" smtClean="0">
                          <a:effectLst/>
                        </a:rPr>
                        <a:t>Maria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400" b="1" u="none" strike="noStrike">
                          <a:effectLst/>
                        </a:rPr>
                        <a:t>646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4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1" u="none" strike="noStrike">
                          <a:effectLst/>
                        </a:rPr>
                        <a:t>4.</a:t>
                      </a:r>
                      <a:endParaRPr lang="es-CL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1" u="none" strike="noStrike" dirty="0" smtClean="0">
                          <a:effectLst/>
                        </a:rPr>
                        <a:t>H. PUC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400" b="1" u="none" strike="noStrike">
                          <a:effectLst/>
                        </a:rPr>
                        <a:t>692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4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1" u="none" strike="noStrike" dirty="0">
                          <a:effectLst/>
                        </a:rPr>
                        <a:t>5.</a:t>
                      </a:r>
                      <a:endParaRPr lang="es-CL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1" u="none" strike="noStrike" dirty="0" smtClean="0">
                          <a:effectLst/>
                        </a:rPr>
                        <a:t>H. Chile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400" b="1" u="none" strike="noStrike" dirty="0">
                          <a:effectLst/>
                        </a:rPr>
                        <a:t>984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590263" y="352853"/>
            <a:ext cx="5376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1. ¿Deseo seguir en el plan colectivo médico?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90263" y="1960776"/>
            <a:ext cx="9506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2. De las variables abajo planteadas, ¿cuál es la que usted NO cambiaria jamás?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45412" y="3824072"/>
            <a:ext cx="10643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3. De los prestadores abajo mencionados, ordene de uno a cinco, según la importancia que Ud. le atribuya a cada uno de ellos para su atención médica o de salud, siendo uno el más importante.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614064" y="97480"/>
            <a:ext cx="277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FFFF00"/>
                </a:solidFill>
              </a:rPr>
              <a:t>ENCUESTA</a:t>
            </a:r>
            <a:endParaRPr lang="es-CL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4801" y="1686698"/>
            <a:ext cx="7999315" cy="232513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s-ES" dirty="0" smtClean="0"/>
              <a:t>Queremos mantener nuestros planes en sus coberturas hospitalarias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8406245" y="20781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FFFF00"/>
                </a:solidFill>
              </a:rPr>
              <a:t>FOCUS GROUP</a:t>
            </a:r>
            <a:endParaRPr lang="es-CL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Gastos 2014</a:t>
            </a:r>
            <a:br>
              <a:rPr lang="es-ES_tradnl" dirty="0" smtClean="0"/>
            </a:br>
            <a:endParaRPr lang="es-CL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927682"/>
              </p:ext>
            </p:extLst>
          </p:nvPr>
        </p:nvGraphicFramePr>
        <p:xfrm>
          <a:off x="379413" y="2275609"/>
          <a:ext cx="11164887" cy="2672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Worksheet" r:id="rId4" imgW="9553522" imgH="1952640" progId="Excel.Sheet.12">
                  <p:embed/>
                </p:oleObj>
              </mc:Choice>
              <mc:Fallback>
                <p:oleObj name="Worksheet" r:id="rId4" imgW="9553522" imgH="19526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413" y="2275609"/>
                        <a:ext cx="11164887" cy="2672629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93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es-ES" dirty="0" smtClean="0"/>
              <a:t>Apéndice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idx="1"/>
          </p:nvPr>
        </p:nvSpPr>
        <p:spPr>
          <a:xfrm>
            <a:off x="1104293" y="2020568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 algn="l" defTabSz="457200"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</a:srgbClr>
              </a:buClr>
              <a:buSzPct val="80000"/>
              <a:buNone/>
            </a:pPr>
            <a:endParaRPr lang="en-U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1859" t="2449" r="30735" b="-432"/>
          <a:stretch/>
        </p:blipFill>
        <p:spPr>
          <a:xfrm>
            <a:off x="4141742" y="681487"/>
            <a:ext cx="4958686" cy="59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PLANES SUJETOS A NEGOCIACIÓN</a:t>
            </a:r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609024"/>
              </p:ext>
            </p:extLst>
          </p:nvPr>
        </p:nvGraphicFramePr>
        <p:xfrm>
          <a:off x="526212" y="1552756"/>
          <a:ext cx="9713344" cy="5105262"/>
        </p:xfrm>
        <a:graphic>
          <a:graphicData uri="http://schemas.openxmlformats.org/drawingml/2006/table">
            <a:tbl>
              <a:tblPr/>
              <a:tblGrid>
                <a:gridCol w="1581071"/>
                <a:gridCol w="1959767"/>
                <a:gridCol w="1032615"/>
                <a:gridCol w="238026"/>
                <a:gridCol w="299888"/>
                <a:gridCol w="232489"/>
                <a:gridCol w="280690"/>
                <a:gridCol w="293380"/>
                <a:gridCol w="521559"/>
                <a:gridCol w="2037873"/>
                <a:gridCol w="1235986"/>
              </a:tblGrid>
              <a:tr h="271822">
                <a:tc>
                  <a:txBody>
                    <a:bodyPr/>
                    <a:lstStyle/>
                    <a:p>
                      <a:pPr algn="l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Hospitalario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Ambulatorio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Cirugía y Quimioterapia Ambulatoria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71822">
                <a:tc>
                  <a:txBody>
                    <a:bodyPr/>
                    <a:lstStyle/>
                    <a:p>
                      <a:pPr algn="l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Exámenes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Imágenes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Procedimientos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</a:tr>
              <a:tr h="27182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Planes Sujetos a Negociación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Preferente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Libre Elección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Libre Elección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Preferente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Libre Elección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27182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Médico 4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 Alemana, Las Condes y Las Nieves (Sin Tope)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(Sin Tope)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 (Tope 1.8 AC)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 Alemana, Las Condes y Las Nieves (Sin Tope)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(Sin Tope)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7182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7182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Médico 903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(Sin Tope)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 (Tope 1.8 AC)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(Sin Tope)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(Sin Tope)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7182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7182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Médico 905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(Sin Tope). Parto y Neonato 90% si día cama &gt; 9UF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 (Tope 1.8 AC)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(Sin Tope). Parto y Neonato 90% si día cama &gt; 9UF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7182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7182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Médico 915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 Las Condes y Las Nieves (Sin Tope)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(Sin Tope)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 (Tope 1.8 AC)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 Las Condes y Las Nieves (Sin Tope)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(Sin Tope)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7182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7182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Médico 2908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(50% G16) (65% G15) (80% G14) (100% G13, G12 y G11) (Sin Tope)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 (Tope 1.4 AC)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(50% G16) (65% G15) (80% G14) (100% G13, G12 y G11)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7182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7182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Médico 3908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(65% G16) (80% G15) (100% G14, G13, G12 y G11) (Sin Tope)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 (Tope 1.6 AC)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(65% G16) (80% G15) (100% G14, G13, G12 y G11)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7182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7182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Médico 5908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 Alemana, Las Condes y Las Nieves (Sin Tope)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(Sin Tope)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 (Tope 2.4 AC)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 Alemana, Las Condes y Las Nieves (Sin Tope)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(Sin Tope)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7182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26" marR="5726" marT="5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1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51092" y="1202361"/>
            <a:ext cx="2718487" cy="1400530"/>
          </a:xfrm>
        </p:spPr>
        <p:txBody>
          <a:bodyPr/>
          <a:lstStyle/>
          <a:p>
            <a:r>
              <a:rPr lang="es-ES_tradnl" dirty="0" smtClean="0"/>
              <a:t>Ingresos</a:t>
            </a:r>
            <a:br>
              <a:rPr lang="es-ES_tradnl" dirty="0" smtClean="0"/>
            </a:br>
            <a:r>
              <a:rPr lang="es-ES_tradnl" dirty="0" smtClean="0"/>
              <a:t>29 planes</a:t>
            </a:r>
            <a:endParaRPr lang="es-CL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018167"/>
              </p:ext>
            </p:extLst>
          </p:nvPr>
        </p:nvGraphicFramePr>
        <p:xfrm>
          <a:off x="301625" y="363538"/>
          <a:ext cx="8667750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Worksheet" r:id="rId4" imgW="7536357" imgH="6058089" progId="Excel.Sheet.12">
                  <p:embed/>
                </p:oleObj>
              </mc:Choice>
              <mc:Fallback>
                <p:oleObj name="Worksheet" r:id="rId4" imgW="7536357" imgH="60580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625" y="363538"/>
                        <a:ext cx="8667750" cy="60579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46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es-ES" dirty="0" smtClean="0"/>
              <a:t>Metas y objetivos</a:t>
            </a:r>
            <a:endParaRPr lang="es-ES" dirty="0"/>
          </a:p>
        </p:txBody>
      </p:sp>
      <p:sp>
        <p:nvSpPr>
          <p:cNvPr id="3" name="Rectáng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Mantener los planes en sus coberturas</a:t>
            </a:r>
          </a:p>
          <a:p>
            <a:r>
              <a:rPr lang="es-ES" dirty="0" smtClean="0"/>
              <a:t>Buscar menor reajuste en los médicos mayores</a:t>
            </a:r>
          </a:p>
          <a:p>
            <a:r>
              <a:rPr lang="es-ES" dirty="0" smtClean="0"/>
              <a:t>Un reajuste razonable en el resto de la cartera</a:t>
            </a:r>
          </a:p>
          <a:p>
            <a:r>
              <a:rPr lang="es-ES" dirty="0" smtClean="0"/>
              <a:t>Mejorar la gestión del plan colectivo</a:t>
            </a:r>
          </a:p>
          <a:p>
            <a:r>
              <a:rPr lang="es-ES" dirty="0" smtClean="0"/>
              <a:t>Objetivos:</a:t>
            </a:r>
          </a:p>
          <a:p>
            <a:pPr lvl="1"/>
            <a:r>
              <a:rPr lang="es-ES" dirty="0" smtClean="0"/>
              <a:t>Convenios con Clínicas preferentes y de mayores costos.</a:t>
            </a:r>
          </a:p>
          <a:p>
            <a:pPr lvl="1"/>
            <a:r>
              <a:rPr lang="es-ES" dirty="0" smtClean="0"/>
              <a:t>Seguros Complementarios o suplementarios.</a:t>
            </a:r>
          </a:p>
          <a:p>
            <a:pPr lvl="1"/>
            <a:r>
              <a:rPr lang="es-ES" dirty="0" smtClean="0"/>
              <a:t>Rejuvenecer la cartera.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es-ES" dirty="0" smtClean="0"/>
              <a:t>Riesgos y recompensas</a:t>
            </a:r>
            <a:endParaRPr lang="es-ES" dirty="0"/>
          </a:p>
        </p:txBody>
      </p:sp>
      <p:sp>
        <p:nvSpPr>
          <p:cNvPr id="3" name="Rectángulo 2"/>
          <p:cNvSpPr>
            <a:spLocks noGrp="1"/>
          </p:cNvSpPr>
          <p:nvPr>
            <p:ph idx="1"/>
          </p:nvPr>
        </p:nvSpPr>
        <p:spPr>
          <a:xfrm>
            <a:off x="1103312" y="2052918"/>
            <a:ext cx="9078141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Riesgos son mayores:</a:t>
            </a:r>
          </a:p>
          <a:p>
            <a:pPr marL="0" indent="0">
              <a:buNone/>
            </a:pPr>
            <a:r>
              <a:rPr lang="es-ES" dirty="0" smtClean="0"/>
              <a:t>Termino del colectivo</a:t>
            </a:r>
          </a:p>
          <a:p>
            <a:pPr marL="0" indent="0">
              <a:buNone/>
            </a:pPr>
            <a:r>
              <a:rPr lang="es-ES" dirty="0" smtClean="0"/>
              <a:t>Cualquier ajuste en el precio igual seremos sujeto de criticas.</a:t>
            </a:r>
          </a:p>
          <a:p>
            <a:r>
              <a:rPr lang="es-ES" dirty="0" smtClean="0"/>
              <a:t>Recompensas están en mantener muy buenos planes que podemos mejorar su gestión y que redunda finalmente en una labor propia del dirigente que es cumplir con su quehacer en beneficio de la gran mayoría.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es-ES" b="1" dirty="0" smtClean="0">
                <a:solidFill>
                  <a:srgbClr val="FFFF00"/>
                </a:solidFill>
              </a:rPr>
              <a:t>Logros: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4000" dirty="0" smtClean="0"/>
              <a:t>No hay modificación de planes.</a:t>
            </a:r>
          </a:p>
          <a:p>
            <a:endParaRPr lang="es-ES_tradnl" sz="4000" dirty="0"/>
          </a:p>
          <a:p>
            <a:r>
              <a:rPr lang="es-ES_tradnl" sz="4000" dirty="0" smtClean="0"/>
              <a:t>No hay reajuste a los mayores de 70 años.</a:t>
            </a:r>
          </a:p>
          <a:p>
            <a:endParaRPr lang="es-ES_tradnl" sz="4000" dirty="0"/>
          </a:p>
          <a:p>
            <a:r>
              <a:rPr lang="es-ES_tradnl" sz="4000" dirty="0" smtClean="0"/>
              <a:t>Mejoras en aspectos de farmacia y seguros.</a:t>
            </a:r>
            <a:endParaRPr lang="es-C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es-ES" dirty="0" smtClean="0"/>
              <a:t>Logros:</a:t>
            </a:r>
            <a:endParaRPr lang="es-ES" dirty="0"/>
          </a:p>
        </p:txBody>
      </p:sp>
      <p:sp>
        <p:nvSpPr>
          <p:cNvPr id="3" name="Rectángulo 2"/>
          <p:cNvSpPr>
            <a:spLocks noGrp="1"/>
          </p:cNvSpPr>
          <p:nvPr>
            <p:ph idx="1"/>
          </p:nvPr>
        </p:nvSpPr>
        <p:spPr>
          <a:xfrm>
            <a:off x="770803" y="1356727"/>
            <a:ext cx="8946541" cy="4195481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A corto plazo</a:t>
            </a:r>
          </a:p>
          <a:p>
            <a:pPr lvl="1"/>
            <a:r>
              <a:rPr lang="es-ES" dirty="0" smtClean="0"/>
              <a:t>Hemos logrado un convenio con Clínica Alemana y Las Condes de una rebaja de factura.</a:t>
            </a:r>
          </a:p>
          <a:p>
            <a:pPr marL="457200" lvl="1" indent="0">
              <a:buNone/>
            </a:pPr>
            <a:endParaRPr lang="es-ES" dirty="0" smtClean="0"/>
          </a:p>
          <a:p>
            <a:pPr lvl="1"/>
            <a:r>
              <a:rPr lang="es-ES" dirty="0" smtClean="0"/>
              <a:t>Logramos un CAEC muy conveniente con Clínica Las Condes.</a:t>
            </a:r>
          </a:p>
          <a:p>
            <a:pPr marL="457200" lvl="1" indent="0">
              <a:buNone/>
            </a:pPr>
            <a:endParaRPr lang="es-ES" dirty="0" smtClean="0"/>
          </a:p>
          <a:p>
            <a:pPr lvl="1"/>
            <a:r>
              <a:rPr lang="es-ES" dirty="0" smtClean="0"/>
              <a:t>Implica cerrar un reajuste del 4% para todos los menores de 70 años parejos sobre el precio base.</a:t>
            </a:r>
          </a:p>
          <a:p>
            <a:pPr marL="457200" lvl="1" indent="0">
              <a:buNone/>
            </a:pPr>
            <a:endParaRPr lang="es-ES" dirty="0" smtClean="0"/>
          </a:p>
          <a:p>
            <a:pPr marL="457200" lvl="1" indent="0">
              <a:buNone/>
            </a:pPr>
            <a:endParaRPr lang="es-ES" dirty="0" smtClean="0"/>
          </a:p>
          <a:p>
            <a:r>
              <a:rPr lang="es-ES" dirty="0" smtClean="0"/>
              <a:t>A largo plazo</a:t>
            </a:r>
          </a:p>
          <a:p>
            <a:pPr lvl="1"/>
            <a:r>
              <a:rPr lang="es-ES" dirty="0" smtClean="0"/>
              <a:t>Trabajamos en seguros complementarios</a:t>
            </a:r>
          </a:p>
          <a:p>
            <a:pPr lvl="1"/>
            <a:r>
              <a:rPr lang="es-ES" dirty="0" smtClean="0"/>
              <a:t>Trabajamos en gestión de cartera.</a:t>
            </a:r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endParaRPr lang="es-ES" dirty="0" smtClean="0"/>
          </a:p>
          <a:p>
            <a:r>
              <a:rPr lang="es-ES" b="1" dirty="0" smtClean="0">
                <a:solidFill>
                  <a:srgbClr val="FFFF00"/>
                </a:solidFill>
              </a:rPr>
              <a:t>TODO ESTO SUJETO A CAMBIO CON LA REFORMA ESTAMOS ATENTOS </a:t>
            </a:r>
            <a:endParaRPr lang="es-E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3096" y="1148909"/>
            <a:ext cx="9404723" cy="1400530"/>
          </a:xfrm>
        </p:spPr>
        <p:txBody>
          <a:bodyPr/>
          <a:lstStyle/>
          <a:p>
            <a:pPr algn="ctr"/>
            <a:r>
              <a:rPr lang="es-ES_tradnl" sz="8800" b="1" dirty="0" smtClean="0"/>
              <a:t>PROBLEMA</a:t>
            </a:r>
            <a:endParaRPr lang="es-CL" sz="8800" b="1" dirty="0"/>
          </a:p>
        </p:txBody>
      </p:sp>
      <p:sp>
        <p:nvSpPr>
          <p:cNvPr id="4" name="9 Rectángulo"/>
          <p:cNvSpPr/>
          <p:nvPr/>
        </p:nvSpPr>
        <p:spPr>
          <a:xfrm>
            <a:off x="2881610" y="4096462"/>
            <a:ext cx="1463278" cy="143315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Negociación</a:t>
            </a:r>
          </a:p>
        </p:txBody>
      </p:sp>
      <p:sp>
        <p:nvSpPr>
          <p:cNvPr id="5" name="10 Rectángulo"/>
          <p:cNvSpPr/>
          <p:nvPr/>
        </p:nvSpPr>
        <p:spPr>
          <a:xfrm>
            <a:off x="6954847" y="4096461"/>
            <a:ext cx="1463278" cy="143315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Término del plan</a:t>
            </a:r>
          </a:p>
        </p:txBody>
      </p:sp>
      <p:sp>
        <p:nvSpPr>
          <p:cNvPr id="6" name="Flecha izquierda y derecha 5"/>
          <p:cNvSpPr/>
          <p:nvPr/>
        </p:nvSpPr>
        <p:spPr>
          <a:xfrm>
            <a:off x="4976808" y="4666541"/>
            <a:ext cx="1257300" cy="29299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xplosión 2 6"/>
          <p:cNvSpPr/>
          <p:nvPr/>
        </p:nvSpPr>
        <p:spPr>
          <a:xfrm>
            <a:off x="4616437" y="2652124"/>
            <a:ext cx="1978039" cy="14443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+ 80%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817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8230" y="1398291"/>
            <a:ext cx="9404723" cy="1400530"/>
          </a:xfrm>
        </p:spPr>
        <p:txBody>
          <a:bodyPr/>
          <a:lstStyle/>
          <a:p>
            <a:r>
              <a:rPr lang="es-ES_tradnl" b="1" dirty="0" smtClean="0"/>
              <a:t>GRACIAS!!!!!!!!!!</a:t>
            </a:r>
            <a:br>
              <a:rPr lang="es-ES_tradnl" b="1" dirty="0" smtClean="0"/>
            </a:br>
            <a:r>
              <a:rPr lang="es-ES_tradnl" b="1" dirty="0"/>
              <a:t/>
            </a:r>
            <a:br>
              <a:rPr lang="es-ES_tradnl" b="1" dirty="0"/>
            </a:br>
            <a:r>
              <a:rPr lang="es-ES_tradnl" b="1" dirty="0" smtClean="0"/>
              <a:t>										La Comisión.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0326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INTRODUCCIÓN</a:t>
            </a:r>
            <a:endParaRPr lang="es-MX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74824" y="908050"/>
            <a:ext cx="2088928" cy="54012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MX" b="1" dirty="0">
                <a:solidFill>
                  <a:sysClr val="windowText" lastClr="000000"/>
                </a:solidFill>
              </a:rPr>
              <a:t>PLAN DE SALUD</a:t>
            </a:r>
          </a:p>
          <a:p>
            <a:pPr algn="ctr" defTabSz="914400"/>
            <a:endParaRPr lang="es-MX" b="1" dirty="0">
              <a:solidFill>
                <a:sysClr val="windowText" lastClr="000000"/>
              </a:solidFill>
            </a:endParaRPr>
          </a:p>
          <a:p>
            <a:pPr algn="ctr" defTabSz="914400"/>
            <a:r>
              <a:rPr lang="es-MX" dirty="0">
                <a:solidFill>
                  <a:sysClr val="windowText" lastClr="000000"/>
                </a:solidFill>
              </a:rPr>
              <a:t>GES</a:t>
            </a:r>
          </a:p>
          <a:p>
            <a:pPr algn="ctr" defTabSz="914400"/>
            <a:r>
              <a:rPr lang="es-MX" dirty="0">
                <a:solidFill>
                  <a:sysClr val="windowText" lastClr="000000"/>
                </a:solidFill>
              </a:rPr>
              <a:t>+</a:t>
            </a:r>
          </a:p>
          <a:p>
            <a:pPr algn="ctr" defTabSz="914400"/>
            <a:r>
              <a:rPr lang="es-MX" dirty="0">
                <a:solidFill>
                  <a:sysClr val="windowText" lastClr="000000"/>
                </a:solidFill>
              </a:rPr>
              <a:t>CAEC</a:t>
            </a:r>
          </a:p>
          <a:p>
            <a:pPr algn="ctr" defTabSz="914400"/>
            <a:r>
              <a:rPr lang="es-MX" dirty="0">
                <a:solidFill>
                  <a:sysClr val="windowText" lastClr="000000"/>
                </a:solidFill>
              </a:rPr>
              <a:t>+</a:t>
            </a:r>
          </a:p>
          <a:p>
            <a:pPr algn="ctr" defTabSz="914400"/>
            <a:r>
              <a:rPr lang="es-MX" dirty="0">
                <a:solidFill>
                  <a:sysClr val="windowText" lastClr="000000"/>
                </a:solidFill>
              </a:rPr>
              <a:t>PLAN COMPLEMENTARIO</a:t>
            </a:r>
          </a:p>
          <a:p>
            <a:pPr algn="ctr" defTabSz="914400"/>
            <a:r>
              <a:rPr lang="es-MX" dirty="0">
                <a:solidFill>
                  <a:sysClr val="windowText" lastClr="000000"/>
                </a:solidFill>
              </a:rPr>
              <a:t>+</a:t>
            </a:r>
          </a:p>
          <a:p>
            <a:pPr algn="ctr" defTabSz="914400"/>
            <a:r>
              <a:rPr lang="es-MX" dirty="0">
                <a:solidFill>
                  <a:sysClr val="windowText" lastClr="000000"/>
                </a:solidFill>
              </a:rPr>
              <a:t>BENEFICIOS ADICIONALES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84009" y="2859944"/>
            <a:ext cx="1209321" cy="33053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MX" b="1" dirty="0">
                <a:solidFill>
                  <a:srgbClr val="FF0000"/>
                </a:solidFill>
              </a:rPr>
              <a:t>Colectivo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984009" y="1019366"/>
            <a:ext cx="1209321" cy="1574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MX" dirty="0">
                <a:solidFill>
                  <a:sysClr val="windowText" lastClr="000000"/>
                </a:solidFill>
              </a:rPr>
              <a:t>Individual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318790" y="1019366"/>
            <a:ext cx="1785323" cy="1574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MX" sz="1400" dirty="0">
                <a:solidFill>
                  <a:sysClr val="windowText" lastClr="000000"/>
                </a:solidFill>
              </a:rPr>
              <a:t>Sujeto al proceso de adecuación anual de precio base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318790" y="2859944"/>
            <a:ext cx="1785323" cy="33053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MX" sz="1400" b="1" dirty="0">
                <a:solidFill>
                  <a:srgbClr val="FF0000"/>
                </a:solidFill>
              </a:rPr>
              <a:t>Condición de siniestralidad (80%)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7225010" y="2859944"/>
            <a:ext cx="1463278" cy="14331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MX" sz="1400" b="1" dirty="0">
                <a:solidFill>
                  <a:sysClr val="windowText" lastClr="000000"/>
                </a:solidFill>
              </a:rPr>
              <a:t>Negociación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7225010" y="4732152"/>
            <a:ext cx="1463278" cy="14331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MX" sz="1400" b="1" dirty="0">
                <a:solidFill>
                  <a:sysClr val="windowText" lastClr="000000"/>
                </a:solidFill>
              </a:rPr>
              <a:t>Término del plan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8832305" y="4732152"/>
            <a:ext cx="1656309" cy="14331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MX" sz="1400" dirty="0">
                <a:solidFill>
                  <a:sysClr val="windowText" lastClr="000000"/>
                </a:solidFill>
              </a:rPr>
              <a:t>Traspaso de los afiliados a planes individuales vigentes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3984009" y="2708920"/>
            <a:ext cx="6504605" cy="0"/>
          </a:xfrm>
          <a:prstGeom prst="line">
            <a:avLst/>
          </a:prstGeom>
          <a:ln w="63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984009" y="899528"/>
            <a:ext cx="6504605" cy="0"/>
          </a:xfrm>
          <a:prstGeom prst="line">
            <a:avLst/>
          </a:prstGeom>
          <a:ln w="63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3984009" y="6309320"/>
            <a:ext cx="6504605" cy="0"/>
          </a:xfrm>
          <a:prstGeom prst="line">
            <a:avLst/>
          </a:prstGeom>
          <a:ln w="63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7225011" y="4512623"/>
            <a:ext cx="3263603" cy="0"/>
          </a:xfrm>
          <a:prstGeom prst="line">
            <a:avLst/>
          </a:prstGeom>
          <a:ln w="63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8832304" y="2859944"/>
            <a:ext cx="1656308" cy="14331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MX" sz="1400" dirty="0">
                <a:solidFill>
                  <a:sysClr val="windowText" lastClr="000000"/>
                </a:solidFill>
              </a:rPr>
              <a:t>Reformulación de los planes de acuerdo a lo pactado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673600" y="270019"/>
            <a:ext cx="448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Estructura de las Cotizaciones y Colectivos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570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PLANES MÉDICOS</a:t>
            </a:r>
            <a:br>
              <a:rPr lang="es-MX" b="1" dirty="0" smtClean="0"/>
            </a:br>
            <a:r>
              <a:rPr lang="es-MX" dirty="0" smtClean="0"/>
              <a:t>RESULTADO EN DOCE MESES A MAYO 2014</a:t>
            </a:r>
            <a:endParaRPr lang="es-MX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86A0-256A-464D-A950-081ADF28DEF3}" type="slidenum">
              <a:rPr lang="es-MX" smtClean="0"/>
              <a:t>5</a:t>
            </a:fld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4007768" y="1661556"/>
          <a:ext cx="4176464" cy="3534888"/>
        </p:xfrm>
        <a:graphic>
          <a:graphicData uri="http://schemas.openxmlformats.org/drawingml/2006/table">
            <a:tbl>
              <a:tblPr/>
              <a:tblGrid>
                <a:gridCol w="2779530"/>
                <a:gridCol w="1396934"/>
              </a:tblGrid>
              <a:tr h="2945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Total Planes Médicos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Ch$ 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45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11,087,027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945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 Médico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-11,618,443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945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Margen Bruto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-531,416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945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945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 de Administración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-1,286,095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945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Margen Operacional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-1,817,511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45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4574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5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Cotizantes 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945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Cargas 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945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Beneficiarios 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2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SITUACIÓN HISTÓRICA ISAPRE COLMENA</a:t>
            </a:r>
            <a:br>
              <a:rPr lang="es-MX" b="1" dirty="0" smtClean="0"/>
            </a:br>
            <a:r>
              <a:rPr lang="es-MX" dirty="0" smtClean="0"/>
              <a:t>COSTOS HISTÓRICOS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86A0-256A-464D-A950-081ADF28DEF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75520" y="3872082"/>
            <a:ext cx="669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MX" sz="1200" dirty="0">
                <a:solidFill>
                  <a:prstClr val="black"/>
                </a:solidFill>
              </a:rPr>
              <a:t>Fuente: Superintendencia de Salud. (FEFI 2005 – 2013)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12641"/>
              </p:ext>
            </p:extLst>
          </p:nvPr>
        </p:nvGraphicFramePr>
        <p:xfrm>
          <a:off x="1774827" y="908048"/>
          <a:ext cx="8713791" cy="2892024"/>
        </p:xfrm>
        <a:graphic>
          <a:graphicData uri="http://schemas.openxmlformats.org/drawingml/2006/table">
            <a:tbl>
              <a:tblPr/>
              <a:tblGrid>
                <a:gridCol w="2211048"/>
                <a:gridCol w="722527"/>
                <a:gridCol w="722527"/>
                <a:gridCol w="722527"/>
                <a:gridCol w="722527"/>
                <a:gridCol w="722527"/>
                <a:gridCol w="722527"/>
                <a:gridCol w="722527"/>
                <a:gridCol w="722527"/>
                <a:gridCol w="722527"/>
              </a:tblGrid>
              <a:tr h="3615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Colmena Golden Cross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5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 Médico Isapre Ch$MM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-118,556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-130,337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-159,160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-185,547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-207,891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-224,496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-247,508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-264,801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-307,361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615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UF diciembre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17,974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19,628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22,837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615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 Médico Isapre UF MM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-9.93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-13.18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615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Beneficiarios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371,658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382,854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409,476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420,172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444,274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453,981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463,885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474,033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488,676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615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 / Beneficiario UF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-17.75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-18.57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-19.80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-20.59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-22.35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-23.05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-23.93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-24.46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-26.98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615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Crecimiento anual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6150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Crecimiento acumulado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52.0%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403273" y="4717473"/>
            <a:ext cx="554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Aumento de 52% acumulado en ocho años de costos en salud.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66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es-ES" dirty="0" smtClean="0"/>
              <a:t>Resumen del mercado</a:t>
            </a:r>
            <a:endParaRPr lang="es-ES" dirty="0"/>
          </a:p>
        </p:txBody>
      </p:sp>
      <p:sp>
        <p:nvSpPr>
          <p:cNvPr id="3" name="Rectángulo 2"/>
          <p:cNvSpPr>
            <a:spLocks noGrp="1"/>
          </p:cNvSpPr>
          <p:nvPr>
            <p:ph idx="1"/>
          </p:nvPr>
        </p:nvSpPr>
        <p:spPr>
          <a:xfrm>
            <a:off x="1104293" y="289317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Alzas de planes 2015:</a:t>
            </a:r>
          </a:p>
          <a:p>
            <a:pPr marL="0" indent="0">
              <a:buNone/>
            </a:pPr>
            <a:endParaRPr lang="es-ES" dirty="0" smtClean="0"/>
          </a:p>
          <a:p>
            <a:pPr lvl="1"/>
            <a:r>
              <a:rPr lang="es-ES" dirty="0" smtClean="0"/>
              <a:t>Colmena el 4,6%</a:t>
            </a:r>
          </a:p>
          <a:p>
            <a:pPr lvl="1"/>
            <a:r>
              <a:rPr lang="es-ES" dirty="0" smtClean="0"/>
              <a:t>Mas Vida 6%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733168" y="1515447"/>
            <a:ext cx="9201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El </a:t>
            </a:r>
            <a:r>
              <a:rPr lang="es-CL" dirty="0"/>
              <a:t>plan colectivo médico de Isapre Colmena reúnen a  6.300 colegas, que sumados a sus cargas da un total de 14.000 beneficiarios.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SITUACIÓN HISTÓRICA ISAPRE COLMENA</a:t>
            </a:r>
            <a:br>
              <a:rPr lang="es-MX" b="1" dirty="0"/>
            </a:br>
            <a:r>
              <a:rPr lang="es-MX" dirty="0"/>
              <a:t>ALZAS </a:t>
            </a:r>
            <a:r>
              <a:rPr lang="es-MX" dirty="0" smtClean="0"/>
              <a:t>DE PRECIO BASE PLANES INDIVIDUALES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86A0-256A-464D-A950-081ADF28DEF3}" type="slidenum">
              <a:rPr lang="es-MX" smtClean="0"/>
              <a:t>8</a:t>
            </a:fld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775520" y="4592162"/>
            <a:ext cx="669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Fuente: Superintendencia de Salud. (FEFI 2005 – 2013)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1774827" y="908044"/>
          <a:ext cx="8713786" cy="3655176"/>
        </p:xfrm>
        <a:graphic>
          <a:graphicData uri="http://schemas.openxmlformats.org/drawingml/2006/table">
            <a:tbl>
              <a:tblPr/>
              <a:tblGrid>
                <a:gridCol w="2807879"/>
                <a:gridCol w="973398"/>
                <a:gridCol w="1052955"/>
                <a:gridCol w="898521"/>
                <a:gridCol w="898521"/>
                <a:gridCol w="1085714"/>
                <a:gridCol w="996798"/>
              </a:tblGrid>
              <a:tr h="304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Adecuación PB últimos 8 años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Colmena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Banmédica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Vida Tres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Mas Vida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Cruz Blanca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Consalud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2006 - 2007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2.10%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2.20%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2.50%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3.90%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1.20%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4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2007 - 2008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1.90%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4.50%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4.50%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4.30%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3.90%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4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2008 - 2009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12.00%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8.60%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8.30%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8.30%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7.90%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4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2009 - 2010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3.70%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4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2010 - 2011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4.70%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3.90%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4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2011 - 2012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5.90%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6.40%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6.60%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5.50%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6.90%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4.50%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4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2012 - 2013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2.90%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2.10%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2.40%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2.70%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2.90%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4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2013 - 2014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2.40%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2.30%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2.40%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2.60%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4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2014 - 2015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6.80%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4.90%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5.50%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6.60%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5.40%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4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Promedio anual últimos 8 años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4.25%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3.38%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3.53%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0.60%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4.73%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3.13%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Alza acumulada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45.39%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34.82%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36.66%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5.50%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51.54%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31.93%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4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PLANES MÉDICOS</a:t>
            </a:r>
            <a:br>
              <a:rPr lang="es-MX" b="1" dirty="0" smtClean="0"/>
            </a:br>
            <a:r>
              <a:rPr lang="es-MX" dirty="0" smtClean="0"/>
              <a:t>PLANES QUE SE MANTIENEN Y SU RESULTADO EN DOCE MESES A </a:t>
            </a:r>
            <a:r>
              <a:rPr lang="es-MX" dirty="0"/>
              <a:t>MAYO 2014</a:t>
            </a:r>
            <a:endParaRPr lang="es-MX" b="1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5697874" y="5105674"/>
            <a:ext cx="1190215" cy="432050"/>
          </a:xfrm>
          <a:prstGeom prst="wedgeRoundRectCallout">
            <a:avLst>
              <a:gd name="adj1" fmla="val -79858"/>
              <a:gd name="adj2" fmla="val 8844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4,519 Beneficiarios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86A0-256A-464D-A950-081ADF28DEF3}" type="slidenum">
              <a:rPr lang="es-MX" smtClean="0"/>
              <a:t>9</a:t>
            </a:fld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/>
          </p:nvPr>
        </p:nvGraphicFramePr>
        <p:xfrm>
          <a:off x="1774826" y="908042"/>
          <a:ext cx="3440856" cy="4536924"/>
        </p:xfrm>
        <a:graphic>
          <a:graphicData uri="http://schemas.openxmlformats.org/drawingml/2006/table">
            <a:tbl>
              <a:tblPr/>
              <a:tblGrid>
                <a:gridCol w="2093263"/>
                <a:gridCol w="761390"/>
                <a:gridCol w="586203"/>
              </a:tblGrid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Planes que se mantienen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Afiliados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Cargas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GM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MED 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MED 3012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MED 4012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MED 4908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MED 4918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MED 5012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MED 803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MED 805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MED 902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MED 911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MED 913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372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MED-1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MED-10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408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MEDICO 900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MEDICO 901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745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1,182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MJ1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MJ2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VMJ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1,943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2,576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/>
          </p:nvPr>
        </p:nvGraphicFramePr>
        <p:xfrm>
          <a:off x="6108385" y="908050"/>
          <a:ext cx="4380228" cy="2520952"/>
        </p:xfrm>
        <a:graphic>
          <a:graphicData uri="http://schemas.openxmlformats.org/drawingml/2006/table">
            <a:tbl>
              <a:tblPr/>
              <a:tblGrid>
                <a:gridCol w="2020976"/>
                <a:gridCol w="2359252"/>
              </a:tblGrid>
              <a:tr h="31511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Planes que se mantienen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Ch$ 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11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Ingresos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3,230,316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511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Gasto Médico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-2,855,674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511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Margen Bruto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374,642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11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MB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11.6%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511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Gasto de Administración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-374,717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511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Margen Operacional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-74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11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MO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3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_Plan_IonGreen_16X9_TP103417220.potx" id="{8972CA4C-8F6C-462C-9CAA-5EEFD5E0846E}" vid="{FEB4E03D-1841-41F4-B2F9-52BFA7BC1F4B}"/>
    </a:ext>
  </a:extLst>
</a:theme>
</file>

<file path=ppt/theme/theme2.xml><?xml version="1.0" encoding="utf-8"?>
<a:theme xmlns:a="http://schemas.openxmlformats.org/drawingml/2006/main" name="Colmena Salud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lmena Salud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plan empresarial (diseño verde ion, pantalla panorámica)</Template>
  <TotalTime>184</TotalTime>
  <Words>2228</Words>
  <Application>Microsoft Office PowerPoint</Application>
  <PresentationFormat>Personalizado</PresentationFormat>
  <Paragraphs>851</Paragraphs>
  <Slides>30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Ion</vt:lpstr>
      <vt:lpstr>Colmena Salud 1</vt:lpstr>
      <vt:lpstr>1_Colmena Salud 1</vt:lpstr>
      <vt:lpstr>Worksheet</vt:lpstr>
      <vt:lpstr>Plan Colectivo Colmena / Colmed</vt:lpstr>
      <vt:lpstr>EL PRIMER ACUERDO Septiembre 13 del 2005</vt:lpstr>
      <vt:lpstr>PROBLEMA</vt:lpstr>
      <vt:lpstr>INTRODUCCIÓN</vt:lpstr>
      <vt:lpstr>PLANES MÉDICOS RESULTADO EN DOCE MESES A MAYO 2014</vt:lpstr>
      <vt:lpstr>SITUACIÓN HISTÓRICA ISAPRE COLMENA COSTOS HISTÓRICOS</vt:lpstr>
      <vt:lpstr>Resumen del mercado</vt:lpstr>
      <vt:lpstr>SITUACIÓN HISTÓRICA ISAPRE COLMENA ALZAS DE PRECIO BASE PLANES INDIVIDUALES</vt:lpstr>
      <vt:lpstr>PLANES MÉDICOS PLANES QUE SE MANTIENEN Y SU RESULTADO EN DOCE MESES A MAYO 2014</vt:lpstr>
      <vt:lpstr>Oportunidad 2014</vt:lpstr>
      <vt:lpstr>MIX DE GASTOS MÉDICOS DE LOS PLANES SUJETOS A NEGOCIACIÓN $M PESOS</vt:lpstr>
      <vt:lpstr>PLANES MÉDICOS PLANES SUJETOS A NEGOCIACIÓN (RESULTADO EN DOCE MESES A MAYO 2014)</vt:lpstr>
      <vt:lpstr>PLANES MÉDICOS DISTRIBUCIÓN PRECIOS BASE DE PLANES SUJETOS A NEGOCIACIÓN</vt:lpstr>
      <vt:lpstr>PROPUESTA</vt:lpstr>
      <vt:lpstr>PROPUESTA FINAL</vt:lpstr>
      <vt:lpstr>OTRA MIRADA TRES ALTERNATIVAS</vt:lpstr>
      <vt:lpstr>Presentación de PowerPoint</vt:lpstr>
      <vt:lpstr>El equipo</vt:lpstr>
      <vt:lpstr>Conocer que quieren los médicos afiliados:</vt:lpstr>
      <vt:lpstr>Presentación de PowerPoint</vt:lpstr>
      <vt:lpstr>Queremos mantener nuestros planes en sus coberturas hospitalarias</vt:lpstr>
      <vt:lpstr>Gastos 2014 </vt:lpstr>
      <vt:lpstr>Apéndice</vt:lpstr>
      <vt:lpstr>PLANES SUJETOS A NEGOCIACIÓN</vt:lpstr>
      <vt:lpstr>Ingresos 29 planes</vt:lpstr>
      <vt:lpstr>Metas y objetivos</vt:lpstr>
      <vt:lpstr>Riesgos y recompensas</vt:lpstr>
      <vt:lpstr>Logros:</vt:lpstr>
      <vt:lpstr>Logros:</vt:lpstr>
      <vt:lpstr>GRACIAS!!!!!!!!!!            La Comisión.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Colectivo Colmena / Colmed</dc:title>
  <dc:creator>Pablo Araya Baltra</dc:creator>
  <cp:lastModifiedBy>Soledad Bustamante</cp:lastModifiedBy>
  <cp:revision>23</cp:revision>
  <cp:lastPrinted>2012-08-15T21:38:02Z</cp:lastPrinted>
  <dcterms:created xsi:type="dcterms:W3CDTF">2015-05-21T18:54:51Z</dcterms:created>
  <dcterms:modified xsi:type="dcterms:W3CDTF">2015-08-26T12:31:48Z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